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6" r:id="rId2"/>
  </p:sldMasterIdLst>
  <p:notesMasterIdLst>
    <p:notesMasterId r:id="rId23"/>
  </p:notesMasterIdLst>
  <p:sldIdLst>
    <p:sldId id="260" r:id="rId3"/>
    <p:sldId id="263" r:id="rId4"/>
    <p:sldId id="264" r:id="rId5"/>
    <p:sldId id="271" r:id="rId6"/>
    <p:sldId id="268" r:id="rId7"/>
    <p:sldId id="269" r:id="rId8"/>
    <p:sldId id="275" r:id="rId9"/>
    <p:sldId id="273" r:id="rId10"/>
    <p:sldId id="274" r:id="rId11"/>
    <p:sldId id="276" r:id="rId12"/>
    <p:sldId id="278" r:id="rId13"/>
    <p:sldId id="279" r:id="rId14"/>
    <p:sldId id="280" r:id="rId15"/>
    <p:sldId id="281" r:id="rId16"/>
    <p:sldId id="287" r:id="rId17"/>
    <p:sldId id="283" r:id="rId18"/>
    <p:sldId id="284" r:id="rId19"/>
    <p:sldId id="285" r:id="rId20"/>
    <p:sldId id="286" r:id="rId21"/>
    <p:sldId id="277" r:id="rId2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itchFamily="34" charset="0"/>
        <a:ea typeface="ＭＳ Ｐゴシック" charset="-128"/>
        <a:cs typeface="+mn-cs"/>
      </a:defRPr>
    </a:lvl1pPr>
    <a:lvl2pPr marL="457200" algn="l" defTabSz="457200" rtl="0" fontAlgn="base">
      <a:spcBef>
        <a:spcPct val="0"/>
      </a:spcBef>
      <a:spcAft>
        <a:spcPct val="0"/>
      </a:spcAft>
      <a:defRPr kern="1200">
        <a:solidFill>
          <a:schemeClr val="tx1"/>
        </a:solidFill>
        <a:latin typeface="Calibri" pitchFamily="34" charset="0"/>
        <a:ea typeface="ＭＳ Ｐゴシック" charset="-128"/>
        <a:cs typeface="+mn-cs"/>
      </a:defRPr>
    </a:lvl2pPr>
    <a:lvl3pPr marL="914400" algn="l" defTabSz="457200" rtl="0" fontAlgn="base">
      <a:spcBef>
        <a:spcPct val="0"/>
      </a:spcBef>
      <a:spcAft>
        <a:spcPct val="0"/>
      </a:spcAft>
      <a:defRPr kern="1200">
        <a:solidFill>
          <a:schemeClr val="tx1"/>
        </a:solidFill>
        <a:latin typeface="Calibri" pitchFamily="34"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Calibri" pitchFamily="34"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Calibri" pitchFamily="34" charset="0"/>
        <a:ea typeface="ＭＳ Ｐゴシック" charset="-128"/>
        <a:cs typeface="+mn-cs"/>
      </a:defRPr>
    </a:lvl5pPr>
    <a:lvl6pPr marL="2286000" algn="l" defTabSz="914400" rtl="0" eaLnBrk="1" latinLnBrk="0" hangingPunct="1">
      <a:defRPr kern="1200">
        <a:solidFill>
          <a:schemeClr val="tx1"/>
        </a:solidFill>
        <a:latin typeface="Calibri" pitchFamily="34" charset="0"/>
        <a:ea typeface="ＭＳ Ｐゴシック" charset="-128"/>
        <a:cs typeface="+mn-cs"/>
      </a:defRPr>
    </a:lvl6pPr>
    <a:lvl7pPr marL="2743200" algn="l" defTabSz="914400" rtl="0" eaLnBrk="1" latinLnBrk="0" hangingPunct="1">
      <a:defRPr kern="1200">
        <a:solidFill>
          <a:schemeClr val="tx1"/>
        </a:solidFill>
        <a:latin typeface="Calibri" pitchFamily="34" charset="0"/>
        <a:ea typeface="ＭＳ Ｐゴシック" charset="-128"/>
        <a:cs typeface="+mn-cs"/>
      </a:defRPr>
    </a:lvl7pPr>
    <a:lvl8pPr marL="3200400" algn="l" defTabSz="914400" rtl="0" eaLnBrk="1" latinLnBrk="0" hangingPunct="1">
      <a:defRPr kern="1200">
        <a:solidFill>
          <a:schemeClr val="tx1"/>
        </a:solidFill>
        <a:latin typeface="Calibri" pitchFamily="34" charset="0"/>
        <a:ea typeface="ＭＳ Ｐゴシック" charset="-128"/>
        <a:cs typeface="+mn-cs"/>
      </a:defRPr>
    </a:lvl8pPr>
    <a:lvl9pPr marL="3657600" algn="l" defTabSz="914400" rtl="0" eaLnBrk="1" latinLnBrk="0" hangingPunct="1">
      <a:defRPr kern="1200">
        <a:solidFill>
          <a:schemeClr val="tx1"/>
        </a:solidFill>
        <a:latin typeface="Calibri" pitchFamily="34"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5B7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373" autoAdjust="0"/>
  </p:normalViewPr>
  <p:slideViewPr>
    <p:cSldViewPr snapToGrid="0" snapToObjects="1">
      <p:cViewPr varScale="1">
        <p:scale>
          <a:sx n="53" d="100"/>
          <a:sy n="53" d="100"/>
        </p:scale>
        <p:origin x="-135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7506AF47-FFEB-4AB7-9FDD-A14FC1704776}" type="datetimeFigureOut">
              <a:rPr lang="en-US"/>
              <a:pPr>
                <a:defRPr/>
              </a:pPr>
              <a:t>1/28/2013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BF7EBF0-CAE7-4AE8-8F7A-A56912467D7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algn="ctr" eaLnBrk="1" hangingPunct="1">
              <a:spcBef>
                <a:spcPct val="0"/>
              </a:spcBef>
            </a:pPr>
            <a:endParaRPr lang="en-NZ" sz="800" smtClean="0">
              <a:latin typeface="Tahoma" pitchFamily="34" charset="0"/>
              <a:ea typeface="ＭＳ Ｐゴシック" charset="-128"/>
            </a:endParaRPr>
          </a:p>
        </p:txBody>
      </p:sp>
      <p:sp>
        <p:nvSpPr>
          <p:cNvPr id="17412" name="Slide Number Placeholder 3"/>
          <p:cNvSpPr>
            <a:spLocks noGrp="1"/>
          </p:cNvSpPr>
          <p:nvPr>
            <p:ph type="sldNum" sz="quarter" idx="5"/>
          </p:nvPr>
        </p:nvSpPr>
        <p:spPr bwMode="auto">
          <a:noFill/>
          <a:ln>
            <a:miter lim="800000"/>
            <a:headEnd/>
            <a:tailEnd/>
          </a:ln>
        </p:spPr>
        <p:txBody>
          <a:bodyPr/>
          <a:lstStyle/>
          <a:p>
            <a:fld id="{58D8672D-A354-4AF8-B0B8-224C46E24BD9}"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a:lstStyle/>
          <a:p>
            <a:pPr defTabSz="914400" eaLnBrk="1" hangingPunct="1">
              <a:spcBef>
                <a:spcPct val="0"/>
              </a:spcBef>
            </a:pPr>
            <a:r>
              <a:rPr lang="en-US" smtClean="0"/>
              <a:t>Keep headers at size 44 and body of text to no smaller than 28. Try to keep a consistant size throughout the presentation.</a:t>
            </a:r>
          </a:p>
          <a:p>
            <a:pPr defTabSz="914400"/>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a:lstStyle/>
          <a:p>
            <a:pPr defTabSz="914400" eaLnBrk="1" hangingPunct="1">
              <a:spcBef>
                <a:spcPct val="0"/>
              </a:spcBef>
            </a:pPr>
            <a:r>
              <a:rPr lang="en-US" smtClean="0"/>
              <a:t>Keep headers at size 44 and body of text to no smaller than 28. Try to keep a consistant size throughout the presentation.</a:t>
            </a:r>
          </a:p>
          <a:p>
            <a:pPr defTabSz="914400"/>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a:lstStyle/>
          <a:p>
            <a:pPr defTabSz="914400" eaLnBrk="1" hangingPunct="1">
              <a:spcBef>
                <a:spcPct val="0"/>
              </a:spcBef>
            </a:pPr>
            <a:r>
              <a:rPr lang="en-US" smtClean="0"/>
              <a:t>Keep headers at size 44 and body of text to no smaller than 28. Try to keep a consistant size throughout the presentation.</a:t>
            </a:r>
          </a:p>
          <a:p>
            <a:pPr defTabSz="914400"/>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marL="627063" indent="-627063">
              <a:buFontTx/>
              <a:buChar char="•"/>
            </a:pPr>
            <a:r>
              <a:rPr lang="en-NZ" smtClean="0">
                <a:ea typeface="ＭＳ Ｐゴシック" charset="-128"/>
              </a:rPr>
              <a:t>Supporting leaders to sustain systems for improvement in student outcomes</a:t>
            </a:r>
          </a:p>
          <a:p>
            <a:pPr marL="627063" indent="-627063">
              <a:buFontTx/>
              <a:buChar char="•"/>
            </a:pPr>
            <a:endParaRPr lang="en-NZ" smtClean="0">
              <a:ea typeface="ＭＳ Ｐゴシック" charset="-128"/>
            </a:endParaRPr>
          </a:p>
          <a:p>
            <a:pPr marL="627063" indent="-627063">
              <a:buFontTx/>
              <a:buChar char="•"/>
            </a:pPr>
            <a:r>
              <a:rPr lang="en-NZ" smtClean="0">
                <a:ea typeface="ＭＳ Ｐゴシック" charset="-128"/>
              </a:rPr>
              <a:t>Acceleration for student target groups</a:t>
            </a:r>
          </a:p>
          <a:p>
            <a:pPr marL="627063" indent="-627063">
              <a:buFontTx/>
              <a:buChar char="•"/>
            </a:pPr>
            <a:endParaRPr lang="en-NZ" smtClean="0">
              <a:ea typeface="ＭＳ Ｐゴシック" charset="-128"/>
            </a:endParaRPr>
          </a:p>
          <a:p>
            <a:pPr marL="627063" indent="-627063">
              <a:buFontTx/>
              <a:buChar char="•"/>
            </a:pPr>
            <a:r>
              <a:rPr lang="en-NZ" smtClean="0">
                <a:ea typeface="ＭＳ Ｐゴシック" charset="-128"/>
              </a:rPr>
              <a:t>Māori enjoying educational success as Māori</a:t>
            </a:r>
          </a:p>
          <a:p>
            <a:pPr marL="627063" indent="-627063">
              <a:buFontTx/>
              <a:buChar char="•"/>
            </a:pPr>
            <a:endParaRPr lang="en-NZ" smtClean="0">
              <a:ea typeface="ＭＳ Ｐゴシック" charset="-128"/>
            </a:endParaRPr>
          </a:p>
          <a:p>
            <a:pPr marL="627063" indent="-627063">
              <a:buFontTx/>
              <a:buChar char="•"/>
            </a:pPr>
            <a:r>
              <a:rPr lang="en-NZ" smtClean="0">
                <a:ea typeface="ＭＳ Ｐゴシック" charset="-128"/>
              </a:rPr>
              <a:t>Supporting </a:t>
            </a:r>
            <a:r>
              <a:rPr lang="en-NZ" smtClean="0">
                <a:solidFill>
                  <a:srgbClr val="0070C0"/>
                </a:solidFill>
                <a:ea typeface="ＭＳ Ｐゴシック" charset="-128"/>
              </a:rPr>
              <a:t>leaders</a:t>
            </a:r>
            <a:r>
              <a:rPr lang="en-NZ" smtClean="0">
                <a:ea typeface="ＭＳ Ｐゴシック" charset="-128"/>
              </a:rPr>
              <a:t> and teachers to make significant improvements in student ou</a:t>
            </a:r>
          </a:p>
        </p:txBody>
      </p:sp>
      <p:sp>
        <p:nvSpPr>
          <p:cNvPr id="18436" name="Slide Number Placeholder 3"/>
          <p:cNvSpPr>
            <a:spLocks noGrp="1"/>
          </p:cNvSpPr>
          <p:nvPr>
            <p:ph type="sldNum" sz="quarter" idx="5"/>
          </p:nvPr>
        </p:nvSpPr>
        <p:spPr bwMode="auto">
          <a:noFill/>
          <a:ln>
            <a:miter lim="800000"/>
            <a:headEnd/>
            <a:tailEnd/>
          </a:ln>
        </p:spPr>
        <p:txBody>
          <a:bodyPr/>
          <a:lstStyle/>
          <a:p>
            <a:fld id="{DB7A1F34-4EF8-42E6-849E-3EF54855BDCD}" type="slidenum">
              <a:rPr lang="en-US" smtClean="0"/>
              <a:pPr/>
              <a:t>3</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ea typeface="ＭＳ Ｐゴシック" charset="-128"/>
              </a:rPr>
              <a:t>Leadership - 	Establishing goals and expectations</a:t>
            </a:r>
          </a:p>
          <a:p>
            <a:pPr eaLnBrk="1" hangingPunct="1">
              <a:spcBef>
                <a:spcPct val="0"/>
              </a:spcBef>
            </a:pPr>
            <a:r>
              <a:rPr lang="en-US" dirty="0" smtClean="0">
                <a:ea typeface="ＭＳ Ｐゴシック" charset="-128"/>
              </a:rPr>
              <a:t>		Resourcing strategically</a:t>
            </a:r>
          </a:p>
          <a:p>
            <a:pPr eaLnBrk="1" hangingPunct="1">
              <a:spcBef>
                <a:spcPct val="0"/>
              </a:spcBef>
            </a:pPr>
            <a:r>
              <a:rPr lang="en-US" dirty="0" smtClean="0">
                <a:ea typeface="ＭＳ Ｐゴシック" charset="-128"/>
              </a:rPr>
              <a:t>		Ensuring quality teaching</a:t>
            </a:r>
          </a:p>
          <a:p>
            <a:pPr eaLnBrk="1" hangingPunct="1">
              <a:spcBef>
                <a:spcPct val="0"/>
              </a:spcBef>
            </a:pPr>
            <a:r>
              <a:rPr lang="en-US" dirty="0" smtClean="0">
                <a:ea typeface="ＭＳ Ｐゴシック" charset="-128"/>
              </a:rPr>
              <a:t>		Leading teacher learning and development</a:t>
            </a:r>
          </a:p>
          <a:p>
            <a:pPr eaLnBrk="1" hangingPunct="1">
              <a:spcBef>
                <a:spcPct val="0"/>
              </a:spcBef>
            </a:pPr>
            <a:r>
              <a:rPr lang="en-US" dirty="0" smtClean="0">
                <a:ea typeface="ＭＳ Ｐゴシック" charset="-128"/>
              </a:rPr>
              <a:t>		Ensuring and orderly and supportive environment</a:t>
            </a:r>
          </a:p>
          <a:p>
            <a:pPr eaLnBrk="1" hangingPunct="1">
              <a:spcBef>
                <a:spcPct val="0"/>
              </a:spcBef>
            </a:pPr>
            <a:r>
              <a:rPr lang="en-US" dirty="0" smtClean="0">
                <a:ea typeface="ＭＳ Ｐゴシック" charset="-128"/>
              </a:rPr>
              <a:t>Teaching - 	Learning focused relationships</a:t>
            </a:r>
          </a:p>
          <a:p>
            <a:pPr eaLnBrk="1" hangingPunct="1">
              <a:spcBef>
                <a:spcPct val="0"/>
              </a:spcBef>
            </a:pPr>
            <a:r>
              <a:rPr lang="en-US" dirty="0" smtClean="0">
                <a:ea typeface="ＭＳ Ｐゴシック" charset="-128"/>
              </a:rPr>
              <a:t>		Shared clarity about the learning</a:t>
            </a:r>
          </a:p>
          <a:p>
            <a:pPr eaLnBrk="1" hangingPunct="1">
              <a:spcBef>
                <a:spcPct val="0"/>
              </a:spcBef>
            </a:pPr>
            <a:r>
              <a:rPr lang="en-US" dirty="0" smtClean="0">
                <a:ea typeface="ＭＳ Ｐゴシック" charset="-128"/>
              </a:rPr>
              <a:t>		Assessment literacy</a:t>
            </a:r>
          </a:p>
          <a:p>
            <a:pPr eaLnBrk="1" hangingPunct="1">
              <a:spcBef>
                <a:spcPct val="0"/>
              </a:spcBef>
            </a:pPr>
            <a:r>
              <a:rPr lang="en-US" dirty="0" smtClean="0">
                <a:ea typeface="ＭＳ Ｐゴシック" charset="-128"/>
              </a:rPr>
              <a:t>		Promoting further learning – feedback</a:t>
            </a:r>
          </a:p>
          <a:p>
            <a:pPr eaLnBrk="1" hangingPunct="1">
              <a:spcBef>
                <a:spcPct val="0"/>
              </a:spcBef>
            </a:pPr>
            <a:r>
              <a:rPr lang="en-US" dirty="0" smtClean="0">
                <a:ea typeface="ＭＳ Ｐゴシック" charset="-128"/>
              </a:rPr>
              <a:t>		Active reflection </a:t>
            </a:r>
          </a:p>
          <a:p>
            <a:pPr eaLnBrk="1" hangingPunct="1">
              <a:spcBef>
                <a:spcPct val="0"/>
              </a:spcBef>
            </a:pPr>
            <a:r>
              <a:rPr lang="en-US" dirty="0" smtClean="0">
                <a:ea typeface="ＭＳ Ｐゴシック" charset="-128"/>
              </a:rPr>
              <a:t>		Clarity about next learning steps</a:t>
            </a:r>
          </a:p>
          <a:p>
            <a:pPr eaLnBrk="1" hangingPunct="1">
              <a:spcBef>
                <a:spcPct val="0"/>
              </a:spcBef>
            </a:pPr>
            <a:r>
              <a:rPr lang="en-US" dirty="0" smtClean="0">
                <a:ea typeface="ＭＳ Ｐゴシック" charset="-128"/>
              </a:rPr>
              <a:t>Cultural intelligence _</a:t>
            </a:r>
          </a:p>
          <a:p>
            <a:pPr eaLnBrk="1" hangingPunct="1">
              <a:spcBef>
                <a:spcPct val="0"/>
              </a:spcBef>
            </a:pPr>
            <a:r>
              <a:rPr lang="en-US" dirty="0" smtClean="0">
                <a:ea typeface="ＭＳ Ｐゴシック" charset="-128"/>
              </a:rPr>
              <a:t>		Culturally responsive teaching</a:t>
            </a:r>
          </a:p>
          <a:p>
            <a:pPr eaLnBrk="1" hangingPunct="1">
              <a:spcBef>
                <a:spcPct val="0"/>
              </a:spcBef>
            </a:pPr>
            <a:r>
              <a:rPr lang="en-US" dirty="0" smtClean="0">
                <a:ea typeface="ＭＳ Ｐゴシック" charset="-128"/>
              </a:rPr>
              <a:t>		Culturally responsive leadership</a:t>
            </a:r>
          </a:p>
          <a:p>
            <a:pPr eaLnBrk="1" hangingPunct="1">
              <a:spcBef>
                <a:spcPct val="0"/>
              </a:spcBef>
            </a:pPr>
            <a:r>
              <a:rPr lang="en-US" dirty="0" smtClean="0">
                <a:ea typeface="ＭＳ Ｐゴシック" charset="-128"/>
              </a:rPr>
              <a:t>		Effective </a:t>
            </a:r>
            <a:r>
              <a:rPr lang="en-US" dirty="0" err="1" smtClean="0">
                <a:ea typeface="ＭＳ Ｐゴシック" charset="-128"/>
              </a:rPr>
              <a:t>whanau</a:t>
            </a:r>
            <a:r>
              <a:rPr lang="en-US" dirty="0" smtClean="0">
                <a:ea typeface="ＭＳ Ｐゴシック" charset="-128"/>
              </a:rPr>
              <a:t> engagement</a:t>
            </a:r>
          </a:p>
          <a:p>
            <a:pPr eaLnBrk="1" hangingPunct="1">
              <a:spcBef>
                <a:spcPct val="0"/>
              </a:spcBef>
            </a:pPr>
            <a:r>
              <a:rPr lang="en-US" dirty="0" smtClean="0">
                <a:ea typeface="ＭＳ Ｐゴシック" charset="-128"/>
              </a:rPr>
              <a:t>		</a:t>
            </a:r>
          </a:p>
        </p:txBody>
      </p:sp>
      <p:sp>
        <p:nvSpPr>
          <p:cNvPr id="19460" name="Slide Number Placeholder 3"/>
          <p:cNvSpPr>
            <a:spLocks noGrp="1"/>
          </p:cNvSpPr>
          <p:nvPr>
            <p:ph type="sldNum" sz="quarter" idx="5"/>
          </p:nvPr>
        </p:nvSpPr>
        <p:spPr bwMode="auto">
          <a:noFill/>
          <a:ln>
            <a:miter lim="800000"/>
            <a:headEnd/>
            <a:tailEnd/>
          </a:ln>
        </p:spPr>
        <p:txBody>
          <a:bodyPr/>
          <a:lstStyle/>
          <a:p>
            <a:fld id="{5040F758-DAC2-4F31-AEDA-5D38C0D0797B}" type="slidenum">
              <a:rPr lang="en-US" smtClean="0"/>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NZ" smtClean="0">
              <a:ea typeface="ＭＳ Ｐゴシック" charset="-128"/>
            </a:endParaRPr>
          </a:p>
        </p:txBody>
      </p:sp>
      <p:sp>
        <p:nvSpPr>
          <p:cNvPr id="21508" name="Slide Number Placeholder 3"/>
          <p:cNvSpPr>
            <a:spLocks noGrp="1"/>
          </p:cNvSpPr>
          <p:nvPr>
            <p:ph type="sldNum" sz="quarter" idx="5"/>
          </p:nvPr>
        </p:nvSpPr>
        <p:spPr bwMode="auto">
          <a:noFill/>
          <a:ln>
            <a:miter lim="800000"/>
            <a:headEnd/>
            <a:tailEnd/>
          </a:ln>
        </p:spPr>
        <p:txBody>
          <a:bodyPr/>
          <a:lstStyle/>
          <a:p>
            <a:fld id="{09431034-27E7-4F5B-ACC9-80FE175376EA}" type="slidenum">
              <a:rPr lang="en-US" smtClean="0"/>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NZ" dirty="0" smtClean="0">
              <a:ea typeface="ＭＳ Ｐゴシック" charset="-128"/>
            </a:endParaRPr>
          </a:p>
        </p:txBody>
      </p:sp>
      <p:sp>
        <p:nvSpPr>
          <p:cNvPr id="22532" name="Slide Number Placeholder 3"/>
          <p:cNvSpPr>
            <a:spLocks noGrp="1"/>
          </p:cNvSpPr>
          <p:nvPr>
            <p:ph type="sldNum" sz="quarter" idx="5"/>
          </p:nvPr>
        </p:nvSpPr>
        <p:spPr bwMode="auto">
          <a:noFill/>
          <a:ln>
            <a:miter lim="800000"/>
            <a:headEnd/>
            <a:tailEnd/>
          </a:ln>
        </p:spPr>
        <p:txBody>
          <a:bodyPr/>
          <a:lstStyle/>
          <a:p>
            <a:fld id="{DE8E8CAC-4939-4A8E-B9CC-59AA85DC1793}" type="slidenum">
              <a:rPr lang="en-US" smtClean="0"/>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NZ" dirty="0" smtClean="0">
              <a:ea typeface="ＭＳ Ｐゴシック" charset="-128"/>
            </a:endParaRPr>
          </a:p>
        </p:txBody>
      </p:sp>
      <p:sp>
        <p:nvSpPr>
          <p:cNvPr id="22532" name="Slide Number Placeholder 3"/>
          <p:cNvSpPr>
            <a:spLocks noGrp="1"/>
          </p:cNvSpPr>
          <p:nvPr>
            <p:ph type="sldNum" sz="quarter" idx="5"/>
          </p:nvPr>
        </p:nvSpPr>
        <p:spPr bwMode="auto">
          <a:noFill/>
          <a:ln>
            <a:miter lim="800000"/>
            <a:headEnd/>
            <a:tailEnd/>
          </a:ln>
        </p:spPr>
        <p:txBody>
          <a:bodyPr/>
          <a:lstStyle/>
          <a:p>
            <a:fld id="{DE8E8CAC-4939-4A8E-B9CC-59AA85DC1793}" type="slidenum">
              <a:rPr lang="en-US" smtClean="0"/>
              <a:pPr/>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NZ" smtClean="0">
              <a:ea typeface="ＭＳ Ｐゴシック" charset="-128"/>
            </a:endParaRPr>
          </a:p>
        </p:txBody>
      </p:sp>
      <p:sp>
        <p:nvSpPr>
          <p:cNvPr id="23556" name="Slide Number Placeholder 3"/>
          <p:cNvSpPr>
            <a:spLocks noGrp="1"/>
          </p:cNvSpPr>
          <p:nvPr>
            <p:ph type="sldNum" sz="quarter" idx="5"/>
          </p:nvPr>
        </p:nvSpPr>
        <p:spPr bwMode="auto">
          <a:noFill/>
          <a:ln>
            <a:miter lim="800000"/>
            <a:headEnd/>
            <a:tailEnd/>
          </a:ln>
        </p:spPr>
        <p:txBody>
          <a:bodyPr/>
          <a:lstStyle/>
          <a:p>
            <a:fld id="{47FFDB92-9A8E-4A27-B943-882EEDA95DEF}" type="slidenum">
              <a:rPr lang="en-US" smtClean="0"/>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a:lstStyle/>
          <a:p>
            <a:pPr defTabSz="914400" eaLnBrk="1" hangingPunct="1">
              <a:spcBef>
                <a:spcPct val="0"/>
              </a:spcBef>
            </a:pPr>
            <a:r>
              <a:rPr lang="en-US" smtClean="0"/>
              <a:t>Keep headers at size 44 and body of text to no smaller than 28. Try to keep a consistant size throughout the presentation.</a:t>
            </a:r>
          </a:p>
          <a:p>
            <a:pPr defTabSz="914400"/>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PL page 2 layout">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312863" y="2409825"/>
            <a:ext cx="5532437" cy="1323975"/>
          </a:xfrm>
          <a:prstGeom prst="rect">
            <a:avLst/>
          </a:prstGeom>
          <a:noFill/>
        </p:spPr>
        <p:txBody>
          <a:bodyPr>
            <a:spAutoFit/>
          </a:bodyPr>
          <a:lstStyle/>
          <a:p>
            <a:pPr>
              <a:defRPr/>
            </a:pPr>
            <a:endParaRPr lang="en-US" sz="2000" b="1" dirty="0">
              <a:solidFill>
                <a:schemeClr val="tx1">
                  <a:lumMod val="75000"/>
                  <a:lumOff val="25000"/>
                </a:schemeClr>
              </a:solidFill>
              <a:latin typeface="Arial"/>
              <a:ea typeface="ＭＳ Ｐゴシック" charset="0"/>
              <a:cs typeface="Arial"/>
            </a:endParaRPr>
          </a:p>
          <a:p>
            <a:pPr>
              <a:defRPr/>
            </a:pPr>
            <a:r>
              <a:rPr lang="en-US" sz="2000" b="1" dirty="0">
                <a:solidFill>
                  <a:schemeClr val="tx1">
                    <a:lumMod val="75000"/>
                    <a:lumOff val="25000"/>
                  </a:schemeClr>
                </a:solidFill>
                <a:latin typeface="Arial"/>
                <a:ea typeface="ＭＳ Ｐゴシック" charset="0"/>
                <a:cs typeface="Arial"/>
              </a:rPr>
              <a:t>Body text</a:t>
            </a:r>
          </a:p>
          <a:p>
            <a:pPr>
              <a:defRPr/>
            </a:pPr>
            <a:endParaRPr lang="en-US" sz="2000" b="1" dirty="0">
              <a:solidFill>
                <a:schemeClr val="tx1">
                  <a:lumMod val="75000"/>
                  <a:lumOff val="25000"/>
                </a:schemeClr>
              </a:solidFill>
              <a:latin typeface="Arial"/>
              <a:ea typeface="ＭＳ Ｐゴシック" charset="0"/>
              <a:cs typeface="Arial"/>
            </a:endParaRPr>
          </a:p>
          <a:p>
            <a:pPr marL="342900" indent="-342900">
              <a:buFont typeface="Arial"/>
              <a:buChar char="•"/>
              <a:defRPr/>
            </a:pPr>
            <a:r>
              <a:rPr lang="en-US" sz="2000" b="1" dirty="0">
                <a:solidFill>
                  <a:schemeClr val="tx1">
                    <a:lumMod val="75000"/>
                    <a:lumOff val="25000"/>
                  </a:schemeClr>
                </a:solidFill>
                <a:latin typeface="Arial"/>
                <a:ea typeface="ＭＳ Ｐゴシック" charset="0"/>
                <a:cs typeface="Arial"/>
              </a:rPr>
              <a:t>Bullet</a:t>
            </a:r>
          </a:p>
        </p:txBody>
      </p:sp>
      <p:sp>
        <p:nvSpPr>
          <p:cNvPr id="3" name="TextBox 10"/>
          <p:cNvSpPr txBox="1">
            <a:spLocks noChangeArrowheads="1"/>
          </p:cNvSpPr>
          <p:nvPr userDrawn="1"/>
        </p:nvSpPr>
        <p:spPr bwMode="auto">
          <a:xfrm>
            <a:off x="1244600" y="1644650"/>
            <a:ext cx="4148138" cy="522288"/>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defRPr/>
            </a:pPr>
            <a:r>
              <a:rPr lang="en-US" sz="2800" b="1" smtClean="0">
                <a:solidFill>
                  <a:srgbClr val="404040"/>
                </a:solidFill>
                <a:latin typeface="Arial" charset="0"/>
                <a:cs typeface="Arial" charset="0"/>
              </a:rPr>
              <a:t>Heading Font</a:t>
            </a:r>
          </a:p>
        </p:txBody>
      </p:sp>
      <p:sp>
        <p:nvSpPr>
          <p:cNvPr id="4" name="Footer Placeholder 2"/>
          <p:cNvSpPr>
            <a:spLocks noGrp="1"/>
          </p:cNvSpPr>
          <p:nvPr>
            <p:ph type="ftr" sz="quarter" idx="10"/>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81481" y="1112653"/>
            <a:ext cx="7772400" cy="1470025"/>
          </a:xfrm>
          <a:prstGeom prst="rect">
            <a:avLst/>
          </a:prstGeom>
        </p:spPr>
        <p:txBody>
          <a:bodyPr/>
          <a:lstStyle>
            <a:lvl1pPr>
              <a:defRPr>
                <a:solidFill>
                  <a:srgbClr val="FFFFFF"/>
                </a:solidFill>
                <a:latin typeface="Arial"/>
                <a:cs typeface="Arial"/>
              </a:defRPr>
            </a:lvl1pPr>
          </a:lstStyle>
          <a:p>
            <a:r>
              <a:rPr lang="mi-NZ" dirty="0" smtClean="0"/>
              <a:t>Click to edit Master title style</a:t>
            </a:r>
            <a:endParaRPr lang="en-US" dirty="0"/>
          </a:p>
        </p:txBody>
      </p:sp>
      <p:sp>
        <p:nvSpPr>
          <p:cNvPr id="3" name="Subtitle 2"/>
          <p:cNvSpPr>
            <a:spLocks noGrp="1"/>
          </p:cNvSpPr>
          <p:nvPr>
            <p:ph type="subTitle" idx="1"/>
          </p:nvPr>
        </p:nvSpPr>
        <p:spPr>
          <a:xfrm>
            <a:off x="1371600" y="2920621"/>
            <a:ext cx="6400800" cy="1752600"/>
          </a:xfrm>
        </p:spPr>
        <p:txBody>
          <a:bodyPr/>
          <a:lstStyle>
            <a:lvl1pPr marL="0" indent="0" algn="ctr">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mi-NZ" dirty="0" smtClean="0"/>
              <a:t>Click to edit Master subtitle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rot="16200000">
            <a:off x="4272894" y="-2738269"/>
            <a:ext cx="1269960" cy="7557859"/>
          </a:xfrm>
        </p:spPr>
        <p:txBody>
          <a:bodyPr vert="eaVert"/>
          <a:lstStyle/>
          <a:p>
            <a:r>
              <a:rPr lang="mi-NZ" dirty="0" smtClean="0"/>
              <a:t>Click to edit Master title style</a:t>
            </a:r>
            <a:endParaRPr lang="en-US" dirty="0"/>
          </a:p>
        </p:txBody>
      </p:sp>
      <p:sp>
        <p:nvSpPr>
          <p:cNvPr id="3" name="Vertical Text Placeholder 2"/>
          <p:cNvSpPr>
            <a:spLocks noGrp="1"/>
          </p:cNvSpPr>
          <p:nvPr>
            <p:ph type="body" orient="vert" idx="1"/>
          </p:nvPr>
        </p:nvSpPr>
        <p:spPr>
          <a:xfrm rot="16200000">
            <a:off x="2710807" y="390736"/>
            <a:ext cx="3539377" cy="6703102"/>
          </a:xfrm>
        </p:spPr>
        <p:txBody>
          <a:bodyPr vert="eaVert"/>
          <a:lstStyle/>
          <a:p>
            <a:pPr lvl="0"/>
            <a:r>
              <a:rPr lang="mi-NZ" dirty="0" smtClean="0"/>
              <a:t>Click to edit Master text styles</a:t>
            </a:r>
          </a:p>
          <a:p>
            <a:pPr lvl="1"/>
            <a:r>
              <a:rPr lang="mi-NZ" dirty="0" smtClean="0"/>
              <a:t>Second level</a:t>
            </a:r>
          </a:p>
          <a:p>
            <a:pPr lvl="2"/>
            <a:r>
              <a:rPr lang="mi-NZ" dirty="0" smtClean="0"/>
              <a:t>Third level</a:t>
            </a:r>
          </a:p>
          <a:p>
            <a:pPr lvl="3"/>
            <a:r>
              <a:rPr lang="mi-NZ" dirty="0" smtClean="0"/>
              <a:t>Fourth level</a:t>
            </a:r>
          </a:p>
          <a:p>
            <a:pPr lvl="4"/>
            <a:r>
              <a:rPr lang="mi-NZ" dirty="0"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3" name="Content Placeholder 2"/>
          <p:cNvSpPr>
            <a:spLocks noGrp="1"/>
          </p:cNvSpPr>
          <p:nvPr>
            <p:ph idx="1"/>
          </p:nvPr>
        </p:nvSpPr>
        <p:spPr/>
        <p:txBody>
          <a:bodyPr/>
          <a:lstStyle>
            <a:lvl1pPr>
              <a:buFont typeface="Wingdings" charset="2"/>
              <a:buChar char="§"/>
              <a:defRPr sz="2000"/>
            </a:lvl1pPr>
            <a:lvl2pPr>
              <a:buFont typeface="Wingdings" charset="2"/>
              <a:buChar char="§"/>
              <a:defRPr sz="2000"/>
            </a:lvl2pPr>
            <a:lvl3pPr>
              <a:buFont typeface="Wingdings" charset="2"/>
              <a:buChar char="§"/>
              <a:defRPr sz="2000"/>
            </a:lvl3pPr>
            <a:lvl4pPr>
              <a:buFont typeface="Wingdings" charset="2"/>
              <a:buChar char="§"/>
              <a:defRPr sz="2000"/>
            </a:lvl4pPr>
            <a:lvl5pPr>
              <a:buFont typeface="Wingdings" charset="2"/>
              <a:buChar char="§"/>
              <a:defRPr sz="20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jpeg"/><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25B74"/>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600200"/>
            <a:ext cx="8262938"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pic>
        <p:nvPicPr>
          <p:cNvPr id="1028" name="Picture 1" descr="CPL_Title band_powerpoint.150jpg.jpg"/>
          <p:cNvPicPr>
            <a:picLocks noChangeAspect="1"/>
          </p:cNvPicPr>
          <p:nvPr userDrawn="1"/>
        </p:nvPicPr>
        <p:blipFill>
          <a:blip r:embed="rId5"/>
          <a:srcRect/>
          <a:stretch>
            <a:fillRect/>
          </a:stretch>
        </p:blipFill>
        <p:spPr bwMode="auto">
          <a:xfrm>
            <a:off x="0" y="0"/>
            <a:ext cx="9144000" cy="512763"/>
          </a:xfrm>
          <a:prstGeom prst="rect">
            <a:avLst/>
          </a:prstGeom>
          <a:noFill/>
          <a:ln w="9525">
            <a:noFill/>
            <a:miter lim="800000"/>
            <a:headEnd/>
            <a:tailEnd/>
          </a:ln>
        </p:spPr>
      </p:pic>
      <p:pic>
        <p:nvPicPr>
          <p:cNvPr id="1029" name="Picture 9" descr="CPL_Title band_powerpoint.150jpg.jpg"/>
          <p:cNvPicPr>
            <a:picLocks noChangeAspect="1"/>
          </p:cNvPicPr>
          <p:nvPr userDrawn="1"/>
        </p:nvPicPr>
        <p:blipFill>
          <a:blip r:embed="rId5"/>
          <a:srcRect/>
          <a:stretch>
            <a:fillRect/>
          </a:stretch>
        </p:blipFill>
        <p:spPr bwMode="auto">
          <a:xfrm>
            <a:off x="0" y="5292725"/>
            <a:ext cx="9144000" cy="512763"/>
          </a:xfrm>
          <a:prstGeom prst="rect">
            <a:avLst/>
          </a:prstGeom>
          <a:noFill/>
          <a:ln w="9525">
            <a:noFill/>
            <a:miter lim="800000"/>
            <a:headEnd/>
            <a:tailEnd/>
          </a:ln>
        </p:spPr>
      </p:pic>
      <p:pic>
        <p:nvPicPr>
          <p:cNvPr id="1030" name="Picture 2" descr="CPL_Banner_Logo_powerpoint_150.jpg"/>
          <p:cNvPicPr>
            <a:picLocks noChangeAspect="1"/>
          </p:cNvPicPr>
          <p:nvPr userDrawn="1"/>
        </p:nvPicPr>
        <p:blipFill>
          <a:blip r:embed="rId6"/>
          <a:srcRect/>
          <a:stretch>
            <a:fillRect/>
          </a:stretch>
        </p:blipFill>
        <p:spPr bwMode="auto">
          <a:xfrm>
            <a:off x="0" y="5805488"/>
            <a:ext cx="9144000" cy="1079500"/>
          </a:xfrm>
          <a:prstGeom prst="rect">
            <a:avLst/>
          </a:prstGeom>
          <a:noFill/>
          <a:ln w="9525">
            <a:noFill/>
            <a:miter lim="800000"/>
            <a:headEnd/>
            <a:tailEnd/>
          </a:ln>
        </p:spPr>
      </p:pic>
      <p:sp>
        <p:nvSpPr>
          <p:cNvPr id="7" name="Slide Number Placeholder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5CC0D357-A786-4041-8C13-DB604D2008E6}" type="slidenum">
              <a:rPr lang="en-US"/>
              <a:pPr>
                <a:defRPr/>
              </a:pPr>
              <a:t>‹#›</a:t>
            </a:fld>
            <a:endParaRPr lang="en-US"/>
          </a:p>
        </p:txBody>
      </p:sp>
      <p:sp>
        <p:nvSpPr>
          <p:cNvPr id="1032" name="Title Placeholder 3"/>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ctr" defTabSz="457200" rtl="0" eaLnBrk="0" fontAlgn="base" hangingPunct="0">
        <a:spcBef>
          <a:spcPct val="0"/>
        </a:spcBef>
        <a:spcAft>
          <a:spcPct val="0"/>
        </a:spcAft>
        <a:defRPr sz="4400" kern="1200">
          <a:solidFill>
            <a:srgbClr val="595959"/>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rgbClr val="595959"/>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rgbClr val="595959"/>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rgbClr val="595959"/>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rgbClr val="595959"/>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rgbClr val="595959"/>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rgbClr val="595959"/>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rgbClr val="595959"/>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rgbClr val="595959"/>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bg1"/>
          </a:solidFill>
          <a:latin typeface="Arial"/>
          <a:ea typeface="ＭＳ Ｐゴシック" charset="0"/>
          <a:cs typeface="Arial"/>
        </a:defRPr>
      </a:lvl1pPr>
      <a:lvl2pPr marL="742950" indent="-285750" algn="l" defTabSz="457200" rtl="0" eaLnBrk="0" fontAlgn="base" hangingPunct="0">
        <a:spcBef>
          <a:spcPct val="20000"/>
        </a:spcBef>
        <a:spcAft>
          <a:spcPct val="0"/>
        </a:spcAft>
        <a:buFont typeface="Arial" charset="0"/>
        <a:buChar char="–"/>
        <a:defRPr sz="2800" kern="1200">
          <a:solidFill>
            <a:schemeClr val="bg1"/>
          </a:solidFill>
          <a:latin typeface="Arial"/>
          <a:ea typeface="ＭＳ Ｐゴシック" charset="0"/>
          <a:cs typeface="Arial"/>
        </a:defRPr>
      </a:lvl2pPr>
      <a:lvl3pPr marL="1143000" indent="-228600" algn="l" defTabSz="457200" rtl="0" eaLnBrk="0" fontAlgn="base" hangingPunct="0">
        <a:spcBef>
          <a:spcPct val="20000"/>
        </a:spcBef>
        <a:spcAft>
          <a:spcPct val="0"/>
        </a:spcAft>
        <a:buFont typeface="Arial" charset="0"/>
        <a:buChar char="•"/>
        <a:defRPr sz="2400" kern="1200">
          <a:solidFill>
            <a:schemeClr val="bg1"/>
          </a:solidFill>
          <a:latin typeface="Arial"/>
          <a:ea typeface="ＭＳ Ｐゴシック" charset="0"/>
          <a:cs typeface="Arial"/>
        </a:defRPr>
      </a:lvl3pPr>
      <a:lvl4pPr marL="1600200" indent="-228600" algn="l" defTabSz="457200" rtl="0" eaLnBrk="0" fontAlgn="base" hangingPunct="0">
        <a:spcBef>
          <a:spcPct val="20000"/>
        </a:spcBef>
        <a:spcAft>
          <a:spcPct val="0"/>
        </a:spcAft>
        <a:buFont typeface="Arial" charset="0"/>
        <a:buChar char="–"/>
        <a:defRPr sz="2000" kern="1200">
          <a:solidFill>
            <a:schemeClr val="bg1"/>
          </a:solidFill>
          <a:latin typeface="Arial"/>
          <a:ea typeface="ＭＳ Ｐゴシック" charset="0"/>
          <a:cs typeface="Arial"/>
        </a:defRPr>
      </a:lvl4pPr>
      <a:lvl5pPr marL="2057400" indent="-228600" algn="l" defTabSz="457200" rtl="0" eaLnBrk="0" fontAlgn="base" hangingPunct="0">
        <a:spcBef>
          <a:spcPct val="20000"/>
        </a:spcBef>
        <a:spcAft>
          <a:spcPct val="0"/>
        </a:spcAft>
        <a:buFont typeface="Arial" charset="0"/>
        <a:buChar char="»"/>
        <a:defRPr sz="2000" kern="1200">
          <a:solidFill>
            <a:schemeClr val="bg1"/>
          </a:solidFill>
          <a:latin typeface="Arial"/>
          <a:ea typeface="ＭＳ Ｐゴシック"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900113" y="1600200"/>
            <a:ext cx="7786687" cy="4352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2052" name="Picture 6" descr="CPL_PP_band_300.jpg"/>
          <p:cNvPicPr>
            <a:picLocks noChangeAspect="1"/>
          </p:cNvPicPr>
          <p:nvPr userDrawn="1"/>
        </p:nvPicPr>
        <p:blipFill>
          <a:blip r:embed="rId5"/>
          <a:srcRect/>
          <a:stretch>
            <a:fillRect/>
          </a:stretch>
        </p:blipFill>
        <p:spPr bwMode="auto">
          <a:xfrm>
            <a:off x="-36513" y="-26988"/>
            <a:ext cx="936626" cy="6892926"/>
          </a:xfrm>
          <a:prstGeom prst="rect">
            <a:avLst/>
          </a:prstGeom>
          <a:noFill/>
          <a:ln w="9525">
            <a:noFill/>
            <a:miter lim="800000"/>
            <a:headEnd/>
            <a:tailEnd/>
          </a:ln>
        </p:spPr>
      </p:pic>
      <p:pic>
        <p:nvPicPr>
          <p:cNvPr id="2053" name="Picture 7" descr="CPL_Banner_Logo_powerpoint_150.jpg"/>
          <p:cNvPicPr>
            <a:picLocks noChangeAspect="1"/>
          </p:cNvPicPr>
          <p:nvPr userDrawn="1"/>
        </p:nvPicPr>
        <p:blipFill>
          <a:blip r:embed="rId6"/>
          <a:srcRect/>
          <a:stretch>
            <a:fillRect/>
          </a:stretch>
        </p:blipFill>
        <p:spPr bwMode="auto">
          <a:xfrm>
            <a:off x="1116013" y="5805488"/>
            <a:ext cx="7993062" cy="936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3" r:id="rId1"/>
    <p:sldLayoutId id="2147483717" r:id="rId2"/>
    <p:sldLayoutId id="2147483718" r:id="rId3"/>
  </p:sldLayoutIdLst>
  <p:txStyles>
    <p:titleStyle>
      <a:lvl1pPr algn="ctr" defTabSz="457200" rtl="0" eaLnBrk="0" fontAlgn="base" hangingPunct="0">
        <a:spcBef>
          <a:spcPct val="0"/>
        </a:spcBef>
        <a:spcAft>
          <a:spcPct val="0"/>
        </a:spcAft>
        <a:defRPr sz="4400" kern="1200">
          <a:solidFill>
            <a:srgbClr val="404040"/>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rgbClr val="404040"/>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rgbClr val="404040"/>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rgbClr val="404040"/>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rgbClr val="404040"/>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rgbClr val="404040"/>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rgbClr val="404040"/>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rgbClr val="404040"/>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rgbClr val="404040"/>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rgbClr val="404040"/>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rgbClr val="404040"/>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rgbClr val="404040"/>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rgbClr val="404040"/>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hyperlink" Target="http://assessment.tki.org.nz/Assessment-in-the-classroom/Assessment-for-learning-in-practice"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8"/>
          <p:cNvSpPr>
            <a:spLocks noGrp="1" noChangeArrowheads="1"/>
          </p:cNvSpPr>
          <p:nvPr>
            <p:ph type="title"/>
          </p:nvPr>
        </p:nvSpPr>
        <p:spPr>
          <a:xfrm>
            <a:off x="1898650" y="1504950"/>
            <a:ext cx="6738938" cy="3095625"/>
          </a:xfrm>
        </p:spPr>
        <p:txBody>
          <a:bodyPr/>
          <a:lstStyle/>
          <a:p>
            <a:pPr eaLnBrk="1" hangingPunct="1"/>
            <a:r>
              <a:rPr lang="en-US" sz="3600" smtClean="0">
                <a:solidFill>
                  <a:schemeClr val="bg1"/>
                </a:solidFill>
                <a:ea typeface="ＭＳ Ｐゴシック" charset="-128"/>
              </a:rPr>
              <a:t>Leadership and Assessment </a:t>
            </a:r>
            <a:r>
              <a:rPr lang="en-NZ" sz="3600" smtClean="0">
                <a:solidFill>
                  <a:schemeClr val="bg1"/>
                </a:solidFill>
                <a:ea typeface="ＭＳ Ｐゴシック" charset="-128"/>
              </a:rPr>
              <a:t>professional learning and development</a:t>
            </a:r>
            <a:br>
              <a:rPr lang="en-NZ" sz="3600" smtClean="0">
                <a:solidFill>
                  <a:schemeClr val="bg1"/>
                </a:solidFill>
                <a:ea typeface="ＭＳ Ｐゴシック" charset="-128"/>
              </a:rPr>
            </a:br>
            <a:r>
              <a:rPr lang="en-NZ" sz="3600" smtClean="0">
                <a:solidFill>
                  <a:schemeClr val="bg1"/>
                </a:solidFill>
                <a:ea typeface="ＭＳ Ｐゴシック" charset="-128"/>
              </a:rPr>
              <a:t/>
            </a:r>
            <a:br>
              <a:rPr lang="en-NZ" sz="3600" smtClean="0">
                <a:solidFill>
                  <a:schemeClr val="bg1"/>
                </a:solidFill>
                <a:ea typeface="ＭＳ Ｐゴシック" charset="-128"/>
              </a:rPr>
            </a:br>
            <a:r>
              <a:rPr lang="en-NZ" sz="3600" smtClean="0">
                <a:solidFill>
                  <a:schemeClr val="bg1"/>
                </a:solidFill>
                <a:ea typeface="ＭＳ Ｐゴシック" charset="-128"/>
              </a:rPr>
              <a:t>Mahurangi College 2012</a:t>
            </a:r>
            <a:endParaRPr lang="en-US" sz="3600" smtClean="0">
              <a:solidFill>
                <a:srgbClr val="FFFF00"/>
              </a:solidFill>
              <a:latin typeface="Tahoma" pitchFamily="34" charset="0"/>
              <a:ea typeface="ＭＳ Ｐゴシック" charset="-128"/>
            </a:endParaRPr>
          </a:p>
        </p:txBody>
      </p:sp>
      <p:pic>
        <p:nvPicPr>
          <p:cNvPr id="6147" name="Picture 3" descr="hall"/>
          <p:cNvPicPr>
            <a:picLocks noChangeAspect="1" noChangeArrowheads="1"/>
          </p:cNvPicPr>
          <p:nvPr/>
        </p:nvPicPr>
        <p:blipFill>
          <a:blip r:embed="rId3"/>
          <a:srcRect/>
          <a:stretch>
            <a:fillRect/>
          </a:stretch>
        </p:blipFill>
        <p:spPr bwMode="auto">
          <a:xfrm>
            <a:off x="160338" y="801688"/>
            <a:ext cx="2305050" cy="1533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1057835" y="333375"/>
            <a:ext cx="7871011" cy="862013"/>
          </a:xfrm>
          <a:prstGeom prst="rect">
            <a:avLst/>
          </a:prstGeom>
        </p:spPr>
        <p:txBody>
          <a:bodyPr anchor="ctr">
            <a:noAutofit/>
          </a:bodyPr>
          <a:lstStyle/>
          <a:p>
            <a:pPr fontAlgn="auto">
              <a:spcAft>
                <a:spcPts val="0"/>
              </a:spcAft>
              <a:defRPr/>
            </a:pPr>
            <a:r>
              <a:rPr lang="en-NZ" sz="4400" dirty="0">
                <a:solidFill>
                  <a:schemeClr val="tx2"/>
                </a:solidFill>
                <a:latin typeface="+mj-lt"/>
                <a:ea typeface="+mj-ea"/>
                <a:cs typeface="+mj-cs"/>
              </a:rPr>
              <a:t>The learning focused relationship</a:t>
            </a:r>
          </a:p>
        </p:txBody>
      </p:sp>
      <p:sp>
        <p:nvSpPr>
          <p:cNvPr id="13315" name="Rectangle 3"/>
          <p:cNvSpPr txBox="1">
            <a:spLocks noChangeArrowheads="1"/>
          </p:cNvSpPr>
          <p:nvPr/>
        </p:nvSpPr>
        <p:spPr bwMode="auto">
          <a:xfrm>
            <a:off x="827088" y="1341438"/>
            <a:ext cx="7345362" cy="4176712"/>
          </a:xfrm>
          <a:prstGeom prst="rect">
            <a:avLst/>
          </a:prstGeom>
          <a:noFill/>
          <a:ln w="9525">
            <a:noFill/>
            <a:miter lim="800000"/>
            <a:headEnd/>
            <a:tailEnd/>
          </a:ln>
        </p:spPr>
        <p:txBody>
          <a:bodyPr/>
          <a:lstStyle/>
          <a:p>
            <a:pPr marL="342900" indent="-342900">
              <a:spcBef>
                <a:spcPct val="20000"/>
              </a:spcBef>
            </a:pPr>
            <a:endParaRPr lang="en-NZ" sz="2400">
              <a:latin typeface="Tahoma" pitchFamily="34" charset="0"/>
            </a:endParaRPr>
          </a:p>
        </p:txBody>
      </p:sp>
      <p:sp>
        <p:nvSpPr>
          <p:cNvPr id="13316" name="Rectangle 3"/>
          <p:cNvSpPr txBox="1">
            <a:spLocks noChangeArrowheads="1"/>
          </p:cNvSpPr>
          <p:nvPr/>
        </p:nvSpPr>
        <p:spPr bwMode="auto">
          <a:xfrm>
            <a:off x="1057835" y="1268413"/>
            <a:ext cx="7871011" cy="4806950"/>
          </a:xfrm>
          <a:prstGeom prst="rect">
            <a:avLst/>
          </a:prstGeom>
          <a:noFill/>
          <a:ln w="9525">
            <a:noFill/>
            <a:miter lim="800000"/>
            <a:headEnd/>
            <a:tailEnd/>
          </a:ln>
        </p:spPr>
        <p:txBody>
          <a:bodyPr/>
          <a:lstStyle/>
          <a:p>
            <a:pPr marL="342900" indent="-342900" eaLnBrk="0" hangingPunct="0">
              <a:lnSpc>
                <a:spcPct val="90000"/>
              </a:lnSpc>
              <a:spcBef>
                <a:spcPct val="20000"/>
              </a:spcBef>
              <a:buFont typeface="Arial" charset="0"/>
              <a:buChar char="•"/>
            </a:pPr>
            <a:r>
              <a:rPr lang="en-NZ" sz="2400" dirty="0" smtClean="0"/>
              <a:t>There is a s</a:t>
            </a:r>
            <a:r>
              <a:rPr lang="en-NZ" sz="2400" dirty="0" smtClean="0">
                <a:latin typeface="Calibri" pitchFamily="34" charset="0"/>
              </a:rPr>
              <a:t>hared </a:t>
            </a:r>
            <a:r>
              <a:rPr lang="en-NZ" sz="2400" dirty="0">
                <a:latin typeface="Calibri" pitchFamily="34" charset="0"/>
              </a:rPr>
              <a:t>understanding of the teacher and student role and </a:t>
            </a:r>
            <a:r>
              <a:rPr lang="en-NZ" sz="2400" dirty="0" smtClean="0">
                <a:latin typeface="Calibri" pitchFamily="34" charset="0"/>
              </a:rPr>
              <a:t>mutual respect within those roles.</a:t>
            </a:r>
            <a:endParaRPr lang="en-NZ" sz="2400" dirty="0">
              <a:latin typeface="Calibri" pitchFamily="34" charset="0"/>
            </a:endParaRPr>
          </a:p>
          <a:p>
            <a:pPr marL="342900" indent="-342900" eaLnBrk="0" hangingPunct="0">
              <a:lnSpc>
                <a:spcPct val="90000"/>
              </a:lnSpc>
              <a:spcBef>
                <a:spcPct val="20000"/>
              </a:spcBef>
              <a:buFont typeface="Arial" charset="0"/>
              <a:buNone/>
            </a:pPr>
            <a:endParaRPr lang="en-NZ" sz="2400" dirty="0">
              <a:latin typeface="Calibri" pitchFamily="34" charset="0"/>
            </a:endParaRPr>
          </a:p>
          <a:p>
            <a:pPr marL="342900" indent="-342900" eaLnBrk="0" hangingPunct="0">
              <a:lnSpc>
                <a:spcPct val="90000"/>
              </a:lnSpc>
              <a:spcBef>
                <a:spcPct val="20000"/>
              </a:spcBef>
              <a:buFont typeface="Arial" charset="0"/>
              <a:buChar char="•"/>
            </a:pPr>
            <a:r>
              <a:rPr lang="en-NZ" sz="2400" dirty="0" smtClean="0"/>
              <a:t>There is a shared e</a:t>
            </a:r>
            <a:r>
              <a:rPr lang="en-NZ" sz="2400" dirty="0" smtClean="0">
                <a:latin typeface="Calibri" pitchFamily="34" charset="0"/>
              </a:rPr>
              <a:t>xpectation </a:t>
            </a:r>
            <a:r>
              <a:rPr lang="en-NZ" sz="2400" dirty="0">
                <a:latin typeface="Calibri" pitchFamily="34" charset="0"/>
              </a:rPr>
              <a:t>that students can and should have ownership of their </a:t>
            </a:r>
            <a:r>
              <a:rPr lang="en-NZ" sz="2400" dirty="0" smtClean="0">
                <a:latin typeface="Calibri" pitchFamily="34" charset="0"/>
              </a:rPr>
              <a:t>learning.</a:t>
            </a:r>
            <a:endParaRPr lang="en-NZ" sz="2400" dirty="0">
              <a:latin typeface="Calibri" pitchFamily="34" charset="0"/>
            </a:endParaRPr>
          </a:p>
          <a:p>
            <a:pPr marL="342900" indent="-342900" eaLnBrk="0" hangingPunct="0">
              <a:lnSpc>
                <a:spcPct val="90000"/>
              </a:lnSpc>
              <a:spcBef>
                <a:spcPct val="20000"/>
              </a:spcBef>
              <a:buFont typeface="Arial" charset="0"/>
              <a:buNone/>
            </a:pPr>
            <a:endParaRPr lang="en-NZ" sz="2400" dirty="0">
              <a:latin typeface="Calibri" pitchFamily="34" charset="0"/>
            </a:endParaRPr>
          </a:p>
          <a:p>
            <a:pPr marL="342900" indent="-342900">
              <a:lnSpc>
                <a:spcPct val="90000"/>
              </a:lnSpc>
              <a:spcBef>
                <a:spcPct val="20000"/>
              </a:spcBef>
              <a:buFont typeface="Arial" charset="0"/>
              <a:buChar char="•"/>
            </a:pPr>
            <a:r>
              <a:rPr lang="en-NZ" sz="2400" dirty="0">
                <a:latin typeface="Calibri" pitchFamily="34" charset="0"/>
              </a:rPr>
              <a:t>The teacher and </a:t>
            </a:r>
            <a:r>
              <a:rPr lang="en-NZ" sz="2400" dirty="0" smtClean="0">
                <a:latin typeface="Calibri" pitchFamily="34" charset="0"/>
              </a:rPr>
              <a:t>students are </a:t>
            </a:r>
            <a:r>
              <a:rPr lang="en-NZ" sz="2400" dirty="0">
                <a:latin typeface="Calibri" pitchFamily="34" charset="0"/>
              </a:rPr>
              <a:t>motivated to ensure high quality learning </a:t>
            </a:r>
            <a:r>
              <a:rPr lang="en-NZ" sz="2400" dirty="0" smtClean="0">
                <a:latin typeface="Calibri" pitchFamily="34" charset="0"/>
              </a:rPr>
              <a:t>happens. Students know </a:t>
            </a:r>
            <a:r>
              <a:rPr lang="en-NZ" sz="2400" dirty="0">
                <a:latin typeface="Calibri" pitchFamily="34" charset="0"/>
              </a:rPr>
              <a:t>what they are learning and how they will know when they have learnt it.</a:t>
            </a:r>
          </a:p>
          <a:p>
            <a:pPr marL="342900" indent="-342900">
              <a:lnSpc>
                <a:spcPct val="90000"/>
              </a:lnSpc>
              <a:spcBef>
                <a:spcPct val="20000"/>
              </a:spcBef>
              <a:buFont typeface="Arial" charset="0"/>
              <a:buNone/>
            </a:pPr>
            <a:endParaRPr lang="en-NZ" sz="2400" dirty="0">
              <a:latin typeface="Calibri" pitchFamily="34" charset="0"/>
            </a:endParaRPr>
          </a:p>
          <a:p>
            <a:pPr marL="342900" indent="-342900">
              <a:lnSpc>
                <a:spcPct val="90000"/>
              </a:lnSpc>
              <a:spcBef>
                <a:spcPct val="20000"/>
              </a:spcBef>
              <a:buFont typeface="Arial" charset="0"/>
              <a:buChar char="•"/>
            </a:pPr>
            <a:r>
              <a:rPr lang="en-NZ" sz="2400" dirty="0">
                <a:latin typeface="Calibri" pitchFamily="34" charset="0"/>
              </a:rPr>
              <a:t>Teacher and students reflect on how the learning is going and adjust the teaching and/or the learning </a:t>
            </a:r>
            <a:r>
              <a:rPr lang="en-NZ" sz="2400" dirty="0" smtClean="0">
                <a:latin typeface="Calibri" pitchFamily="34" charset="0"/>
              </a:rPr>
              <a:t>accordingly.</a:t>
            </a:r>
            <a:endParaRPr lang="en-NZ" sz="2400" dirty="0">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txBox="1">
            <a:spLocks noChangeArrowheads="1"/>
          </p:cNvSpPr>
          <p:nvPr/>
        </p:nvSpPr>
        <p:spPr bwMode="auto">
          <a:xfrm>
            <a:off x="755650" y="1341438"/>
            <a:ext cx="7345363" cy="4176712"/>
          </a:xfrm>
          <a:prstGeom prst="rect">
            <a:avLst/>
          </a:prstGeom>
          <a:noFill/>
          <a:ln w="9525">
            <a:noFill/>
            <a:miter lim="800000"/>
            <a:headEnd/>
            <a:tailEnd/>
          </a:ln>
        </p:spPr>
        <p:txBody>
          <a:bodyPr/>
          <a:lstStyle/>
          <a:p>
            <a:pPr marL="342900" indent="-342900">
              <a:spcBef>
                <a:spcPct val="20000"/>
              </a:spcBef>
            </a:pPr>
            <a:endParaRPr lang="en-NZ" sz="2400">
              <a:latin typeface="Tahoma" pitchFamily="34" charset="0"/>
            </a:endParaRPr>
          </a:p>
        </p:txBody>
      </p:sp>
      <p:sp>
        <p:nvSpPr>
          <p:cNvPr id="6" name="Title 1"/>
          <p:cNvSpPr txBox="1">
            <a:spLocks/>
          </p:cNvSpPr>
          <p:nvPr/>
        </p:nvSpPr>
        <p:spPr>
          <a:xfrm>
            <a:off x="1076886" y="476250"/>
            <a:ext cx="8067114" cy="865188"/>
          </a:xfrm>
          <a:prstGeom prst="rect">
            <a:avLst/>
          </a:prstGeom>
        </p:spPr>
        <p:txBody>
          <a:bodyPr anchor="ctr"/>
          <a:lstStyle/>
          <a:p>
            <a:pPr fontAlgn="auto">
              <a:spcAft>
                <a:spcPts val="0"/>
              </a:spcAft>
              <a:defRPr/>
            </a:pPr>
            <a:r>
              <a:rPr lang="en-NZ" sz="3800" dirty="0">
                <a:solidFill>
                  <a:schemeClr val="tx2"/>
                </a:solidFill>
                <a:latin typeface="+mj-lt"/>
                <a:ea typeface="+mj-ea"/>
                <a:cs typeface="+mj-cs"/>
              </a:rPr>
              <a:t>Creating learning-focused relationships</a:t>
            </a:r>
          </a:p>
        </p:txBody>
      </p:sp>
      <p:sp>
        <p:nvSpPr>
          <p:cNvPr id="14340" name="Text Box 4"/>
          <p:cNvSpPr txBox="1">
            <a:spLocks noChangeArrowheads="1"/>
          </p:cNvSpPr>
          <p:nvPr/>
        </p:nvSpPr>
        <p:spPr bwMode="auto">
          <a:xfrm>
            <a:off x="1293532" y="1739152"/>
            <a:ext cx="7345363" cy="2893100"/>
          </a:xfrm>
          <a:prstGeom prst="rect">
            <a:avLst/>
          </a:prstGeom>
          <a:noFill/>
          <a:ln w="9525">
            <a:noFill/>
            <a:miter lim="800000"/>
            <a:headEnd/>
            <a:tailEnd/>
          </a:ln>
        </p:spPr>
        <p:txBody>
          <a:bodyPr wrap="square">
            <a:spAutoFit/>
          </a:bodyPr>
          <a:lstStyle/>
          <a:p>
            <a:pPr>
              <a:spcBef>
                <a:spcPct val="50000"/>
              </a:spcBef>
            </a:pPr>
            <a:r>
              <a:rPr lang="en-NZ" sz="2800" dirty="0"/>
              <a:t>All teachers would like to think they have learning-focused relationships with their students.</a:t>
            </a:r>
          </a:p>
          <a:p>
            <a:pPr>
              <a:spcBef>
                <a:spcPct val="50000"/>
              </a:spcBef>
            </a:pPr>
            <a:r>
              <a:rPr lang="en-NZ" sz="2800" dirty="0"/>
              <a:t>Part of the challenge of </a:t>
            </a:r>
            <a:r>
              <a:rPr lang="en-NZ" sz="2800" dirty="0" smtClean="0"/>
              <a:t>the professional learning and development is </a:t>
            </a:r>
            <a:r>
              <a:rPr lang="en-NZ" sz="2800" dirty="0"/>
              <a:t>to review whether ‘what you think you do’ matches ‘what you actually do’.</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txBox="1">
            <a:spLocks noChangeArrowheads="1"/>
          </p:cNvSpPr>
          <p:nvPr/>
        </p:nvSpPr>
        <p:spPr bwMode="auto">
          <a:xfrm>
            <a:off x="827088" y="1341438"/>
            <a:ext cx="7345362" cy="4176712"/>
          </a:xfrm>
          <a:prstGeom prst="rect">
            <a:avLst/>
          </a:prstGeom>
          <a:noFill/>
          <a:ln w="9525">
            <a:noFill/>
            <a:miter lim="800000"/>
            <a:headEnd/>
            <a:tailEnd/>
          </a:ln>
        </p:spPr>
        <p:txBody>
          <a:bodyPr/>
          <a:lstStyle/>
          <a:p>
            <a:pPr marL="342900" indent="-342900">
              <a:spcBef>
                <a:spcPct val="20000"/>
              </a:spcBef>
            </a:pPr>
            <a:endParaRPr lang="en-NZ" sz="2400">
              <a:latin typeface="Tahoma" pitchFamily="34" charset="0"/>
            </a:endParaRPr>
          </a:p>
        </p:txBody>
      </p:sp>
      <p:sp>
        <p:nvSpPr>
          <p:cNvPr id="15363" name="Title 1"/>
          <p:cNvSpPr txBox="1">
            <a:spLocks/>
          </p:cNvSpPr>
          <p:nvPr/>
        </p:nvSpPr>
        <p:spPr bwMode="auto">
          <a:xfrm>
            <a:off x="1074738" y="188913"/>
            <a:ext cx="7600950" cy="1439862"/>
          </a:xfrm>
          <a:prstGeom prst="rect">
            <a:avLst/>
          </a:prstGeom>
          <a:noFill/>
          <a:ln w="9525">
            <a:noFill/>
            <a:miter lim="800000"/>
            <a:headEnd/>
            <a:tailEnd/>
          </a:ln>
        </p:spPr>
        <p:txBody>
          <a:bodyPr anchor="ctr"/>
          <a:lstStyle/>
          <a:p>
            <a:pPr eaLnBrk="0" hangingPunct="0"/>
            <a:r>
              <a:rPr lang="en-NZ" sz="4400" dirty="0" smtClean="0">
                <a:solidFill>
                  <a:schemeClr val="tx2"/>
                </a:solidFill>
                <a:latin typeface="+mj-lt"/>
              </a:rPr>
              <a:t>What do your students think?</a:t>
            </a:r>
            <a:endParaRPr lang="en-NZ" sz="4400" dirty="0">
              <a:solidFill>
                <a:schemeClr val="tx2"/>
              </a:solidFill>
              <a:latin typeface="+mj-lt"/>
            </a:endParaRPr>
          </a:p>
        </p:txBody>
      </p:sp>
      <p:sp>
        <p:nvSpPr>
          <p:cNvPr id="5" name="Content Placeholder 5"/>
          <p:cNvSpPr>
            <a:spLocks noGrp="1"/>
          </p:cNvSpPr>
          <p:nvPr>
            <p:ph idx="1"/>
          </p:nvPr>
        </p:nvSpPr>
        <p:spPr>
          <a:xfrm>
            <a:off x="642938" y="1341437"/>
            <a:ext cx="8501062" cy="4485621"/>
          </a:xfrm>
        </p:spPr>
        <p:txBody>
          <a:bodyPr/>
          <a:lstStyle/>
          <a:p>
            <a:pPr>
              <a:buFontTx/>
              <a:buNone/>
            </a:pPr>
            <a:r>
              <a:rPr lang="en-NZ" dirty="0" smtClean="0"/>
              <a:t>	</a:t>
            </a:r>
            <a:r>
              <a:rPr lang="en-NZ" sz="2800" dirty="0" smtClean="0"/>
              <a:t>How do you know what sort of relationship you’ve got in your classroom?</a:t>
            </a:r>
          </a:p>
          <a:p>
            <a:pPr>
              <a:buFontTx/>
              <a:buNone/>
            </a:pPr>
            <a:r>
              <a:rPr lang="en-NZ" sz="2800" dirty="0" smtClean="0"/>
              <a:t>	</a:t>
            </a:r>
            <a:r>
              <a:rPr lang="en-NZ" sz="2800" dirty="0" smtClean="0">
                <a:solidFill>
                  <a:srgbClr val="FF0000"/>
                </a:solidFill>
              </a:rPr>
              <a:t>Try asking your students. Or have someone else ask them.</a:t>
            </a:r>
          </a:p>
          <a:p>
            <a:pPr>
              <a:buFontTx/>
              <a:buNone/>
            </a:pPr>
            <a:endParaRPr lang="en-NZ" sz="1000" dirty="0" smtClean="0">
              <a:solidFill>
                <a:srgbClr val="FF0000"/>
              </a:solidFill>
            </a:endParaRPr>
          </a:p>
          <a:p>
            <a:pPr lvl="1"/>
            <a:r>
              <a:rPr lang="en-NZ" sz="2400" dirty="0" smtClean="0"/>
              <a:t>What does your teacher say about learning?  What messages are given? (For example, it’s okay to make mistakes.)</a:t>
            </a:r>
          </a:p>
          <a:p>
            <a:pPr lvl="1"/>
            <a:r>
              <a:rPr lang="en-NZ" sz="2400" dirty="0" smtClean="0"/>
              <a:t>What messages do you get at assembly?</a:t>
            </a:r>
          </a:p>
          <a:p>
            <a:pPr lvl="1"/>
            <a:r>
              <a:rPr lang="en-NZ" sz="2400" dirty="0" smtClean="0"/>
              <a:t>Who decides what you’re going to learn each day?</a:t>
            </a:r>
          </a:p>
          <a:p>
            <a:pPr lvl="1"/>
            <a:r>
              <a:rPr lang="en-NZ" sz="2400" dirty="0" smtClean="0"/>
              <a:t>Do you have a chance to make decisions about your learning?</a:t>
            </a:r>
          </a:p>
          <a:p>
            <a:pPr lvl="1"/>
            <a:endParaRPr lang="en-NZ" sz="2000" dirty="0" smtClean="0"/>
          </a:p>
          <a:p>
            <a:endParaRPr lang="en-NZ" dirty="0" smtClean="0"/>
          </a:p>
          <a:p>
            <a:endParaRPr lang="en-NZ"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txBox="1">
            <a:spLocks noChangeArrowheads="1"/>
          </p:cNvSpPr>
          <p:nvPr/>
        </p:nvSpPr>
        <p:spPr bwMode="auto">
          <a:xfrm>
            <a:off x="827088" y="1341438"/>
            <a:ext cx="7345362" cy="4176712"/>
          </a:xfrm>
          <a:prstGeom prst="rect">
            <a:avLst/>
          </a:prstGeom>
          <a:noFill/>
          <a:ln w="9525">
            <a:noFill/>
            <a:miter lim="800000"/>
            <a:headEnd/>
            <a:tailEnd/>
          </a:ln>
        </p:spPr>
        <p:txBody>
          <a:bodyPr/>
          <a:lstStyle/>
          <a:p>
            <a:pPr marL="342900" indent="-342900">
              <a:spcBef>
                <a:spcPct val="20000"/>
              </a:spcBef>
            </a:pPr>
            <a:endParaRPr lang="en-NZ" sz="2400">
              <a:latin typeface="Tahoma" pitchFamily="34" charset="0"/>
            </a:endParaRPr>
          </a:p>
        </p:txBody>
      </p:sp>
      <p:sp>
        <p:nvSpPr>
          <p:cNvPr id="16387" name="Title 1"/>
          <p:cNvSpPr txBox="1">
            <a:spLocks/>
          </p:cNvSpPr>
          <p:nvPr/>
        </p:nvSpPr>
        <p:spPr bwMode="auto">
          <a:xfrm>
            <a:off x="1183341" y="188913"/>
            <a:ext cx="7709834" cy="1439862"/>
          </a:xfrm>
          <a:prstGeom prst="rect">
            <a:avLst/>
          </a:prstGeom>
          <a:noFill/>
          <a:ln w="9525">
            <a:noFill/>
            <a:miter lim="800000"/>
            <a:headEnd/>
            <a:tailEnd/>
          </a:ln>
        </p:spPr>
        <p:txBody>
          <a:bodyPr anchor="ctr"/>
          <a:lstStyle/>
          <a:p>
            <a:pPr eaLnBrk="0" hangingPunct="0"/>
            <a:r>
              <a:rPr lang="en-NZ" sz="3600" dirty="0">
                <a:solidFill>
                  <a:schemeClr val="tx2"/>
                </a:solidFill>
                <a:latin typeface="+mn-lt"/>
              </a:rPr>
              <a:t>What are the key messages you want your students to have about learning?</a:t>
            </a:r>
          </a:p>
        </p:txBody>
      </p:sp>
      <p:sp>
        <p:nvSpPr>
          <p:cNvPr id="16388" name="Rectangle 4"/>
          <p:cNvSpPr>
            <a:spLocks noChangeArrowheads="1"/>
          </p:cNvSpPr>
          <p:nvPr/>
        </p:nvSpPr>
        <p:spPr bwMode="auto">
          <a:xfrm>
            <a:off x="1183341" y="2061882"/>
            <a:ext cx="7133374" cy="3816429"/>
          </a:xfrm>
          <a:prstGeom prst="rect">
            <a:avLst/>
          </a:prstGeom>
          <a:noFill/>
          <a:ln w="9525">
            <a:noFill/>
            <a:miter lim="800000"/>
            <a:headEnd/>
            <a:tailEnd/>
          </a:ln>
        </p:spPr>
        <p:txBody>
          <a:bodyPr wrap="square">
            <a:spAutoFit/>
          </a:bodyPr>
          <a:lstStyle/>
          <a:p>
            <a:pPr algn="ctr"/>
            <a:endParaRPr lang="en-NZ" b="1" i="1" dirty="0">
              <a:latin typeface="Andalus" pitchFamily="2" charset="-78"/>
              <a:cs typeface="Andalus" pitchFamily="2" charset="-78"/>
            </a:endParaRPr>
          </a:p>
          <a:p>
            <a:pPr>
              <a:buFont typeface="Arial" charset="0"/>
              <a:buChar char="•"/>
            </a:pPr>
            <a:r>
              <a:rPr lang="en-NZ" sz="3200" b="1" dirty="0">
                <a:solidFill>
                  <a:srgbClr val="FF0000"/>
                </a:solidFill>
                <a:latin typeface="+mn-lt"/>
                <a:cs typeface="Andalus" pitchFamily="2" charset="-78"/>
              </a:rPr>
              <a:t>Think</a:t>
            </a:r>
            <a:r>
              <a:rPr lang="en-NZ" sz="3200" dirty="0">
                <a:solidFill>
                  <a:srgbClr val="FFFF00"/>
                </a:solidFill>
                <a:latin typeface="+mn-lt"/>
                <a:cs typeface="Andalus" pitchFamily="2" charset="-78"/>
              </a:rPr>
              <a:t> </a:t>
            </a:r>
            <a:r>
              <a:rPr lang="en-NZ" sz="3200" dirty="0">
                <a:latin typeface="+mn-lt"/>
                <a:cs typeface="Andalus" pitchFamily="2" charset="-78"/>
              </a:rPr>
              <a:t>about the messages you give your students about </a:t>
            </a:r>
            <a:r>
              <a:rPr lang="en-NZ" sz="3200" dirty="0" smtClean="0">
                <a:latin typeface="+mn-lt"/>
                <a:cs typeface="Andalus" pitchFamily="2" charset="-78"/>
              </a:rPr>
              <a:t>learning.</a:t>
            </a:r>
          </a:p>
          <a:p>
            <a:pPr>
              <a:buFont typeface="Arial" charset="0"/>
              <a:buChar char="•"/>
            </a:pPr>
            <a:endParaRPr lang="en-NZ" sz="3200" dirty="0" smtClean="0">
              <a:latin typeface="+mn-lt"/>
              <a:cs typeface="Andalus" pitchFamily="2" charset="-78"/>
            </a:endParaRPr>
          </a:p>
          <a:p>
            <a:pPr>
              <a:buFont typeface="Arial" charset="0"/>
              <a:buChar char="•"/>
            </a:pPr>
            <a:r>
              <a:rPr lang="en-NZ" sz="3200" b="1" dirty="0" smtClean="0">
                <a:solidFill>
                  <a:srgbClr val="FF0000"/>
                </a:solidFill>
                <a:cs typeface="Andalus" pitchFamily="2" charset="-78"/>
              </a:rPr>
              <a:t>Take a couple of minutes</a:t>
            </a:r>
            <a:r>
              <a:rPr lang="en-NZ" sz="3200" dirty="0" smtClean="0">
                <a:solidFill>
                  <a:srgbClr val="FFFF00"/>
                </a:solidFill>
                <a:cs typeface="Andalus" pitchFamily="2" charset="-78"/>
              </a:rPr>
              <a:t> </a:t>
            </a:r>
            <a:r>
              <a:rPr lang="en-NZ" sz="3200" dirty="0" smtClean="0">
                <a:cs typeface="Andalus" pitchFamily="2" charset="-78"/>
              </a:rPr>
              <a:t>to talk about them with the person sitting next to you.</a:t>
            </a:r>
            <a:endParaRPr lang="en-NZ" sz="3200" dirty="0" smtClean="0">
              <a:cs typeface="Andalus" pitchFamily="2" charset="-78"/>
            </a:endParaRPr>
          </a:p>
          <a:p>
            <a:pPr>
              <a:buFont typeface="Arial" charset="0"/>
              <a:buChar char="•"/>
            </a:pPr>
            <a:endParaRPr lang="en-NZ" sz="3200" dirty="0" smtClean="0">
              <a:latin typeface="+mn-lt"/>
              <a:cs typeface="Andalus" pitchFamily="2" charset="-78"/>
            </a:endParaRPr>
          </a:p>
          <a:p>
            <a:pPr>
              <a:buFont typeface="Arial" charset="0"/>
              <a:buChar char="•"/>
            </a:pPr>
            <a:endParaRPr lang="en-NZ" sz="3200" dirty="0">
              <a:latin typeface="+mn-lt"/>
              <a:cs typeface="Andalus"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806824" y="806824"/>
            <a:ext cx="4356847" cy="4823010"/>
          </a:xfrm>
        </p:spPr>
        <p:txBody>
          <a:bodyPr/>
          <a:lstStyle/>
          <a:p>
            <a:pPr>
              <a:buNone/>
            </a:pPr>
            <a:r>
              <a:rPr lang="en-NZ" sz="3200" dirty="0" smtClean="0">
                <a:solidFill>
                  <a:schemeClr val="tx2"/>
                </a:solidFill>
              </a:rPr>
              <a:t>	</a:t>
            </a:r>
            <a:r>
              <a:rPr lang="en-NZ" sz="3600" dirty="0" smtClean="0">
                <a:solidFill>
                  <a:schemeClr val="tx2"/>
                </a:solidFill>
              </a:rPr>
              <a:t>A learning focused relationship </a:t>
            </a:r>
            <a:r>
              <a:rPr lang="en-NZ" sz="3600" dirty="0" smtClean="0">
                <a:solidFill>
                  <a:schemeClr val="tx2"/>
                </a:solidFill>
              </a:rPr>
              <a:t>doesn’t happen by accident.  It needs to be nurtured through careful planning and design.</a:t>
            </a:r>
          </a:p>
          <a:p>
            <a:endParaRPr lang="en-NZ" dirty="0"/>
          </a:p>
        </p:txBody>
      </p:sp>
      <p:pic>
        <p:nvPicPr>
          <p:cNvPr id="8" name="Picture 5" descr="C:\Users\a.carlisle\AppData\Local\Microsoft\Windows\Temporary Internet Files\Content.IE5\F9UIFD0Q\MC900290669[2].wmf"/>
          <p:cNvPicPr>
            <a:picLocks noChangeAspect="1" noChangeArrowheads="1"/>
          </p:cNvPicPr>
          <p:nvPr/>
        </p:nvPicPr>
        <p:blipFill>
          <a:blip r:embed="rId3"/>
          <a:srcRect/>
          <a:stretch>
            <a:fillRect/>
          </a:stretch>
        </p:blipFill>
        <p:spPr bwMode="auto">
          <a:xfrm>
            <a:off x="5514329" y="806824"/>
            <a:ext cx="3227528" cy="37472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1131888" y="3406588"/>
            <a:ext cx="7649322" cy="2640666"/>
          </a:xfrm>
        </p:spPr>
        <p:txBody>
          <a:bodyPr/>
          <a:lstStyle/>
          <a:p>
            <a:pPr>
              <a:spcBef>
                <a:spcPct val="50000"/>
              </a:spcBef>
              <a:buNone/>
            </a:pPr>
            <a:r>
              <a:rPr lang="en-NZ" sz="4400" dirty="0" smtClean="0">
                <a:solidFill>
                  <a:schemeClr val="tx1"/>
                </a:solidFill>
                <a:latin typeface="+mn-lt"/>
                <a:cs typeface="Georgia" pitchFamily="18" charset="0"/>
              </a:rPr>
              <a:t>	</a:t>
            </a:r>
            <a:r>
              <a:rPr lang="en-NZ" sz="3200" dirty="0" smtClean="0">
                <a:solidFill>
                  <a:schemeClr val="tx1"/>
                </a:solidFill>
                <a:latin typeface="+mn-lt"/>
                <a:cs typeface="Georgia" pitchFamily="18" charset="0"/>
              </a:rPr>
              <a:t>Some </a:t>
            </a:r>
            <a:r>
              <a:rPr lang="en-NZ" sz="3200" dirty="0" smtClean="0">
                <a:solidFill>
                  <a:schemeClr val="tx1"/>
                </a:solidFill>
                <a:latin typeface="+mn-lt"/>
                <a:cs typeface="Georgia" pitchFamily="18" charset="0"/>
              </a:rPr>
              <a:t>ideas for developing a learning-focused relationship in your classroom </a:t>
            </a:r>
          </a:p>
        </p:txBody>
      </p:sp>
      <p:sp>
        <p:nvSpPr>
          <p:cNvPr id="15" name="Rectangle 3"/>
          <p:cNvSpPr>
            <a:spLocks noChangeArrowheads="1"/>
          </p:cNvSpPr>
          <p:nvPr/>
        </p:nvSpPr>
        <p:spPr bwMode="auto">
          <a:xfrm>
            <a:off x="1131888" y="681318"/>
            <a:ext cx="7632700" cy="2308324"/>
          </a:xfrm>
          <a:prstGeom prst="rect">
            <a:avLst/>
          </a:prstGeom>
          <a:noFill/>
          <a:ln w="9525">
            <a:noFill/>
            <a:miter lim="800000"/>
            <a:headEnd/>
            <a:tailEnd/>
          </a:ln>
        </p:spPr>
        <p:txBody>
          <a:bodyPr wrap="square">
            <a:spAutoFit/>
          </a:bodyPr>
          <a:lstStyle/>
          <a:p>
            <a:pPr algn="ctr">
              <a:spcBef>
                <a:spcPct val="50000"/>
              </a:spcBef>
            </a:pPr>
            <a:r>
              <a:rPr lang="en-AU" sz="3600" dirty="0">
                <a:solidFill>
                  <a:schemeClr val="tx2"/>
                </a:solidFill>
              </a:rPr>
              <a:t>How does the teacher deliberately plan to create an environment in which all students know how to be great learners?</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1131513" y="332656"/>
            <a:ext cx="7620000" cy="52959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1284332" y="304800"/>
            <a:ext cx="7602680" cy="5595097"/>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968188" y="1645920"/>
            <a:ext cx="7924800" cy="260604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a:srcRect/>
          <a:stretch>
            <a:fillRect/>
          </a:stretch>
        </p:blipFill>
        <p:spPr bwMode="auto">
          <a:xfrm>
            <a:off x="1111624" y="1488141"/>
            <a:ext cx="7724588" cy="34544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Vertical Title 1"/>
          <p:cNvSpPr>
            <a:spLocks noGrp="1"/>
          </p:cNvSpPr>
          <p:nvPr>
            <p:ph type="title" orient="vert"/>
          </p:nvPr>
        </p:nvSpPr>
        <p:spPr>
          <a:xfrm rot="16200000">
            <a:off x="4272757" y="-2737644"/>
            <a:ext cx="1270000" cy="7558087"/>
          </a:xfrm>
        </p:spPr>
        <p:txBody>
          <a:bodyPr/>
          <a:lstStyle/>
          <a:p>
            <a:r>
              <a:rPr lang="en-NZ" sz="3600" dirty="0" smtClean="0">
                <a:solidFill>
                  <a:schemeClr val="accent1"/>
                </a:solidFill>
                <a:ea typeface="ＭＳ Ｐゴシック" charset="-128"/>
              </a:rPr>
              <a:t>First things first</a:t>
            </a:r>
          </a:p>
        </p:txBody>
      </p:sp>
      <p:sp>
        <p:nvSpPr>
          <p:cNvPr id="8195" name="Vertical Text Placeholder 2"/>
          <p:cNvSpPr>
            <a:spLocks noGrp="1"/>
          </p:cNvSpPr>
          <p:nvPr>
            <p:ph type="body" orient="vert" idx="1"/>
          </p:nvPr>
        </p:nvSpPr>
        <p:spPr>
          <a:xfrm rot="16200000">
            <a:off x="2711450" y="390526"/>
            <a:ext cx="3538537" cy="6704012"/>
          </a:xfrm>
        </p:spPr>
        <p:txBody>
          <a:bodyPr/>
          <a:lstStyle/>
          <a:p>
            <a:r>
              <a:rPr lang="en-NZ" sz="2800" dirty="0" smtClean="0">
                <a:solidFill>
                  <a:schemeClr val="tx1"/>
                </a:solidFill>
                <a:ea typeface="ＭＳ Ｐゴシック" charset="-128"/>
              </a:rPr>
              <a:t>Who are we?</a:t>
            </a:r>
          </a:p>
          <a:p>
            <a:pPr>
              <a:buNone/>
            </a:pPr>
            <a:endParaRPr lang="en-NZ" sz="2800" dirty="0" smtClean="0">
              <a:solidFill>
                <a:schemeClr val="tx1"/>
              </a:solidFill>
              <a:ea typeface="ＭＳ Ｐゴシック" charset="-128"/>
            </a:endParaRPr>
          </a:p>
          <a:p>
            <a:r>
              <a:rPr lang="en-NZ" sz="2800" dirty="0" smtClean="0">
                <a:solidFill>
                  <a:schemeClr val="tx1"/>
                </a:solidFill>
                <a:ea typeface="ＭＳ Ｐゴシック" charset="-128"/>
              </a:rPr>
              <a:t>What do the initials stand for?</a:t>
            </a:r>
          </a:p>
          <a:p>
            <a:endParaRPr lang="en-NZ" dirty="0" smtClean="0">
              <a:ea typeface="ＭＳ Ｐゴシック" charset="-128"/>
            </a:endParaRPr>
          </a:p>
        </p:txBody>
      </p:sp>
      <p:sp>
        <p:nvSpPr>
          <p:cNvPr id="8196" name="TextBox 6"/>
          <p:cNvSpPr txBox="1">
            <a:spLocks noChangeArrowheads="1"/>
          </p:cNvSpPr>
          <p:nvPr/>
        </p:nvSpPr>
        <p:spPr bwMode="auto">
          <a:xfrm>
            <a:off x="7037107" y="1676400"/>
            <a:ext cx="1152525" cy="3970318"/>
          </a:xfrm>
          <a:prstGeom prst="rect">
            <a:avLst/>
          </a:prstGeom>
          <a:noFill/>
          <a:ln w="9525">
            <a:solidFill>
              <a:schemeClr val="tx2"/>
            </a:solidFill>
            <a:miter lim="800000"/>
            <a:headEnd/>
            <a:tailEnd/>
          </a:ln>
        </p:spPr>
        <p:txBody>
          <a:bodyPr>
            <a:spAutoFit/>
          </a:bodyPr>
          <a:lstStyle/>
          <a:p>
            <a:pPr algn="ctr"/>
            <a:r>
              <a:rPr lang="en-NZ" b="1" dirty="0">
                <a:solidFill>
                  <a:schemeClr val="accent1"/>
                </a:solidFill>
              </a:rPr>
              <a:t>CPL</a:t>
            </a:r>
          </a:p>
          <a:p>
            <a:pPr algn="ctr"/>
            <a:endParaRPr lang="en-NZ" b="1" dirty="0">
              <a:solidFill>
                <a:schemeClr val="accent1"/>
              </a:solidFill>
            </a:endParaRPr>
          </a:p>
          <a:p>
            <a:pPr algn="ctr"/>
            <a:r>
              <a:rPr lang="en-NZ" b="1" dirty="0">
                <a:solidFill>
                  <a:schemeClr val="accent1"/>
                </a:solidFill>
              </a:rPr>
              <a:t>EA</a:t>
            </a:r>
          </a:p>
          <a:p>
            <a:pPr algn="ctr"/>
            <a:endParaRPr lang="en-NZ" b="1" dirty="0">
              <a:solidFill>
                <a:schemeClr val="accent1"/>
              </a:solidFill>
            </a:endParaRPr>
          </a:p>
          <a:p>
            <a:pPr algn="ctr"/>
            <a:r>
              <a:rPr lang="en-NZ" b="1" dirty="0" err="1">
                <a:solidFill>
                  <a:schemeClr val="accent1"/>
                </a:solidFill>
              </a:rPr>
              <a:t>UoA</a:t>
            </a:r>
            <a:endParaRPr lang="en-NZ" b="1" dirty="0">
              <a:solidFill>
                <a:schemeClr val="accent1"/>
              </a:solidFill>
            </a:endParaRPr>
          </a:p>
          <a:p>
            <a:pPr algn="ctr"/>
            <a:endParaRPr lang="en-NZ" b="1" dirty="0">
              <a:solidFill>
                <a:schemeClr val="accent1"/>
              </a:solidFill>
            </a:endParaRPr>
          </a:p>
          <a:p>
            <a:pPr algn="ctr"/>
            <a:r>
              <a:rPr lang="en-NZ" b="1" dirty="0">
                <a:solidFill>
                  <a:schemeClr val="accent1"/>
                </a:solidFill>
              </a:rPr>
              <a:t>LML</a:t>
            </a:r>
          </a:p>
          <a:p>
            <a:pPr algn="ctr"/>
            <a:endParaRPr lang="en-NZ" b="1" dirty="0">
              <a:solidFill>
                <a:schemeClr val="accent1"/>
              </a:solidFill>
            </a:endParaRPr>
          </a:p>
          <a:p>
            <a:pPr algn="ctr"/>
            <a:r>
              <a:rPr lang="en-NZ" b="1" dirty="0">
                <a:solidFill>
                  <a:schemeClr val="accent1"/>
                </a:solidFill>
              </a:rPr>
              <a:t>PLD</a:t>
            </a:r>
          </a:p>
          <a:p>
            <a:pPr algn="ctr"/>
            <a:endParaRPr lang="en-NZ" b="1" dirty="0">
              <a:solidFill>
                <a:schemeClr val="accent1"/>
              </a:solidFill>
            </a:endParaRPr>
          </a:p>
          <a:p>
            <a:pPr algn="ctr"/>
            <a:r>
              <a:rPr lang="en-NZ" b="1" dirty="0" smtClean="0">
                <a:solidFill>
                  <a:schemeClr val="accent1"/>
                </a:solidFill>
              </a:rPr>
              <a:t>L&amp;A</a:t>
            </a:r>
          </a:p>
          <a:p>
            <a:pPr algn="ctr"/>
            <a:endParaRPr lang="en-NZ" b="1" dirty="0" smtClean="0">
              <a:solidFill>
                <a:schemeClr val="accent1"/>
              </a:solidFill>
            </a:endParaRPr>
          </a:p>
          <a:p>
            <a:pPr algn="ctr"/>
            <a:r>
              <a:rPr lang="en-NZ" b="1" dirty="0" smtClean="0">
                <a:solidFill>
                  <a:schemeClr val="accent1"/>
                </a:solidFill>
              </a:rPr>
              <a:t>LAPD</a:t>
            </a:r>
            <a:endParaRPr lang="en-NZ" b="1" dirty="0">
              <a:solidFill>
                <a:schemeClr val="accent1"/>
              </a:solidFill>
            </a:endParaRPr>
          </a:p>
          <a:p>
            <a:pPr algn="ctr"/>
            <a:endParaRPr lang="en-NZ"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3341" y="251012"/>
            <a:ext cx="7503459" cy="1470211"/>
          </a:xfrm>
        </p:spPr>
        <p:txBody>
          <a:bodyPr/>
          <a:lstStyle/>
          <a:p>
            <a:pPr>
              <a:buNone/>
            </a:pPr>
            <a:r>
              <a:rPr lang="en-NZ" sz="2800" dirty="0" smtClean="0">
                <a:solidFill>
                  <a:schemeClr val="tx2"/>
                </a:solidFill>
              </a:rPr>
              <a:t>	</a:t>
            </a:r>
          </a:p>
          <a:p>
            <a:pPr>
              <a:buNone/>
            </a:pPr>
            <a:r>
              <a:rPr lang="en-NZ" sz="4400" dirty="0" smtClean="0">
                <a:solidFill>
                  <a:schemeClr val="tx2"/>
                </a:solidFill>
                <a:latin typeface="+mj-lt"/>
              </a:rPr>
              <a:t>For more ideas:</a:t>
            </a:r>
          </a:p>
          <a:p>
            <a:pPr>
              <a:buNone/>
            </a:pPr>
            <a:endParaRPr lang="en-NZ" sz="2800" dirty="0" smtClean="0">
              <a:solidFill>
                <a:schemeClr val="tx2"/>
              </a:solidFill>
            </a:endParaRPr>
          </a:p>
          <a:p>
            <a:pPr>
              <a:buNone/>
            </a:pPr>
            <a:r>
              <a:rPr lang="en-NZ" sz="3200" dirty="0" smtClean="0">
                <a:solidFill>
                  <a:schemeClr val="tx1"/>
                </a:solidFill>
              </a:rPr>
              <a:t>‘Clarity in the Classroom’  </a:t>
            </a:r>
            <a:r>
              <a:rPr lang="en-NZ" sz="3200" dirty="0" smtClean="0">
                <a:solidFill>
                  <a:schemeClr val="tx1"/>
                </a:solidFill>
              </a:rPr>
              <a:t>Chapters </a:t>
            </a:r>
            <a:r>
              <a:rPr lang="en-NZ" sz="3200" dirty="0" smtClean="0">
                <a:solidFill>
                  <a:schemeClr val="tx1"/>
                </a:solidFill>
              </a:rPr>
              <a:t>2 &amp; </a:t>
            </a:r>
            <a:r>
              <a:rPr lang="en-NZ" sz="3200" dirty="0" smtClean="0">
                <a:solidFill>
                  <a:schemeClr val="tx1"/>
                </a:solidFill>
              </a:rPr>
              <a:t>3</a:t>
            </a:r>
          </a:p>
          <a:p>
            <a:pPr>
              <a:buNone/>
            </a:pPr>
            <a:r>
              <a:rPr lang="en-NZ" sz="3200" dirty="0" smtClean="0">
                <a:solidFill>
                  <a:schemeClr val="tx1"/>
                </a:solidFill>
              </a:rPr>
              <a:t>Assessment Online TKI:</a:t>
            </a:r>
          </a:p>
          <a:p>
            <a:pPr>
              <a:buNone/>
            </a:pPr>
            <a:r>
              <a:rPr lang="en-NZ" sz="3200" dirty="0" smtClean="0">
                <a:solidFill>
                  <a:schemeClr val="tx1"/>
                </a:solidFill>
                <a:hlinkClick r:id="rId2"/>
              </a:rPr>
              <a:t>http://</a:t>
            </a:r>
            <a:r>
              <a:rPr lang="en-NZ" sz="3200" dirty="0" smtClean="0">
                <a:solidFill>
                  <a:schemeClr val="tx1"/>
                </a:solidFill>
                <a:hlinkClick r:id="rId2"/>
              </a:rPr>
              <a:t>assessment.tki.org.nz/Assessment-in-the-classroom/Assessment-for-learning-in-practice</a:t>
            </a:r>
            <a:endParaRPr lang="en-NZ" sz="3200" dirty="0" smtClean="0">
              <a:solidFill>
                <a:schemeClr val="tx1"/>
              </a:solidFill>
            </a:endParaRPr>
          </a:p>
          <a:p>
            <a:pPr>
              <a:buNone/>
            </a:pPr>
            <a:r>
              <a:rPr lang="en-NZ" sz="3200" dirty="0" smtClean="0">
                <a:solidFill>
                  <a:schemeClr val="tx1"/>
                </a:solidFill>
              </a:rPr>
              <a:t>Ask one of the Lead Teacher team</a:t>
            </a:r>
          </a:p>
          <a:p>
            <a:pPr>
              <a:buNone/>
            </a:pPr>
            <a:endParaRPr lang="en-NZ" sz="2800" b="1" dirty="0" smtClean="0">
              <a:solidFill>
                <a:schemeClr val="tx1"/>
              </a:solidFill>
            </a:endParaRPr>
          </a:p>
          <a:p>
            <a:pPr>
              <a:buNone/>
            </a:pPr>
            <a:endParaRPr lang="en-NZ" sz="2800" dirty="0" smtClean="0">
              <a:solidFill>
                <a:schemeClr val="tx2"/>
              </a:solidFill>
            </a:endParaRPr>
          </a:p>
          <a:p>
            <a:endParaRPr lang="en-NZ"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Vertical Title 1"/>
          <p:cNvSpPr>
            <a:spLocks noGrp="1"/>
          </p:cNvSpPr>
          <p:nvPr>
            <p:ph type="title" orient="vert"/>
          </p:nvPr>
        </p:nvSpPr>
        <p:spPr>
          <a:xfrm rot="16200000">
            <a:off x="4510882" y="-2975769"/>
            <a:ext cx="793750" cy="7558087"/>
          </a:xfrm>
        </p:spPr>
        <p:txBody>
          <a:bodyPr/>
          <a:lstStyle/>
          <a:p>
            <a:r>
              <a:rPr lang="en-NZ" sz="3600" smtClean="0">
                <a:solidFill>
                  <a:schemeClr val="accent1"/>
                </a:solidFill>
                <a:ea typeface="ＭＳ Ｐゴシック" charset="-128"/>
              </a:rPr>
              <a:t>Big picture</a:t>
            </a:r>
          </a:p>
        </p:txBody>
      </p:sp>
      <p:sp>
        <p:nvSpPr>
          <p:cNvPr id="9219" name="Vertical Text Placeholder 3"/>
          <p:cNvSpPr>
            <a:spLocks noGrp="1"/>
          </p:cNvSpPr>
          <p:nvPr>
            <p:ph type="body" orient="vert" idx="1"/>
          </p:nvPr>
        </p:nvSpPr>
        <p:spPr>
          <a:xfrm rot="16200000">
            <a:off x="2581275" y="-36512"/>
            <a:ext cx="4652963" cy="7558087"/>
          </a:xfrm>
        </p:spPr>
        <p:txBody>
          <a:bodyPr>
            <a:spAutoFit/>
          </a:bodyPr>
          <a:lstStyle/>
          <a:p>
            <a:pPr lvl="1" eaLnBrk="1" hangingPunct="1">
              <a:buFont typeface="Arial" charset="0"/>
              <a:buNone/>
            </a:pPr>
            <a:r>
              <a:rPr lang="en-NZ" smtClean="0">
                <a:solidFill>
                  <a:srgbClr val="002060"/>
                </a:solidFill>
                <a:ea typeface="ＭＳ Ｐゴシック" charset="-128"/>
              </a:rPr>
              <a:t>	</a:t>
            </a:r>
            <a:r>
              <a:rPr lang="en-NZ" smtClean="0">
                <a:solidFill>
                  <a:schemeClr val="tx1"/>
                </a:solidFill>
                <a:ea typeface="ＭＳ Ｐゴシック" charset="-128"/>
              </a:rPr>
              <a:t>The Government is committed to raising student achievement through a system wide approach.</a:t>
            </a:r>
            <a:endParaRPr lang="en-US" smtClean="0">
              <a:solidFill>
                <a:schemeClr val="tx1"/>
              </a:solidFill>
              <a:ea typeface="ＭＳ Ｐゴシック" charset="-128"/>
            </a:endParaRPr>
          </a:p>
          <a:p>
            <a:pPr lvl="1">
              <a:buFont typeface="Arial" charset="0"/>
              <a:buNone/>
            </a:pPr>
            <a:r>
              <a:rPr lang="en-US" smtClean="0">
                <a:solidFill>
                  <a:schemeClr val="tx1"/>
                </a:solidFill>
                <a:ea typeface="ＭＳ Ｐゴシック" charset="-128"/>
              </a:rPr>
              <a:t>	In particular: 			</a:t>
            </a:r>
          </a:p>
          <a:p>
            <a:pPr lvl="2"/>
            <a:r>
              <a:rPr lang="en-US" sz="2800" smtClean="0">
                <a:solidFill>
                  <a:schemeClr val="tx1"/>
                </a:solidFill>
                <a:ea typeface="ＭＳ Ｐゴシック" charset="-128"/>
              </a:rPr>
              <a:t>Māori learners</a:t>
            </a:r>
          </a:p>
          <a:p>
            <a:pPr lvl="2"/>
            <a:r>
              <a:rPr lang="en-US" sz="2800" smtClean="0">
                <a:solidFill>
                  <a:schemeClr val="tx1"/>
                </a:solidFill>
                <a:ea typeface="ＭＳ Ｐゴシック" charset="-128"/>
              </a:rPr>
              <a:t>Pasifika learners</a:t>
            </a:r>
          </a:p>
          <a:p>
            <a:pPr lvl="2"/>
            <a:r>
              <a:rPr lang="en-US" sz="2800" smtClean="0">
                <a:solidFill>
                  <a:schemeClr val="tx1"/>
                </a:solidFill>
                <a:ea typeface="ＭＳ Ｐゴシック" charset="-128"/>
              </a:rPr>
              <a:t>Learners with special education needs</a:t>
            </a:r>
          </a:p>
          <a:p>
            <a:pPr lvl="2"/>
            <a:r>
              <a:rPr lang="en-US" sz="2800" smtClean="0">
                <a:solidFill>
                  <a:schemeClr val="tx1"/>
                </a:solidFill>
                <a:ea typeface="ＭＳ Ｐゴシック" charset="-128"/>
              </a:rPr>
              <a:t>Students achieving below expectations</a:t>
            </a:r>
            <a:endParaRPr lang="en-NZ" sz="2800" smtClean="0">
              <a:solidFill>
                <a:schemeClr val="tx1"/>
              </a:solidFill>
              <a:ea typeface="ＭＳ Ｐゴシック" charset="-128"/>
            </a:endParaRPr>
          </a:p>
          <a:p>
            <a:endParaRPr lang="en-NZ" smtClean="0">
              <a:ea typeface="ＭＳ Ｐゴシック"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Vertical Title 1"/>
          <p:cNvSpPr>
            <a:spLocks noGrp="1"/>
          </p:cNvSpPr>
          <p:nvPr>
            <p:ph type="title" orient="vert"/>
          </p:nvPr>
        </p:nvSpPr>
        <p:spPr>
          <a:xfrm rot="16200000">
            <a:off x="2189163" y="-1208088"/>
            <a:ext cx="5746750" cy="8162925"/>
          </a:xfrm>
        </p:spPr>
        <p:txBody>
          <a:bodyPr/>
          <a:lstStyle/>
          <a:p>
            <a:pPr eaLnBrk="1" hangingPunct="1"/>
            <a:r>
              <a:rPr lang="en-US" smtClean="0">
                <a:ea typeface="ＭＳ Ｐゴシック" charset="-128"/>
              </a:rPr>
              <a:t>Wherer</a:t>
            </a:r>
          </a:p>
        </p:txBody>
      </p:sp>
      <p:pic>
        <p:nvPicPr>
          <p:cNvPr id="10243" name="Picture 1"/>
          <p:cNvPicPr>
            <a:picLocks noChangeAspect="1"/>
          </p:cNvPicPr>
          <p:nvPr/>
        </p:nvPicPr>
        <p:blipFill>
          <a:blip r:embed="rId3"/>
          <a:srcRect/>
          <a:stretch>
            <a:fillRect/>
          </a:stretch>
        </p:blipFill>
        <p:spPr bwMode="auto">
          <a:xfrm>
            <a:off x="-293688" y="0"/>
            <a:ext cx="10252076" cy="7000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Vertical Title 1"/>
          <p:cNvSpPr>
            <a:spLocks noGrp="1"/>
          </p:cNvSpPr>
          <p:nvPr>
            <p:ph type="title" orient="vert"/>
          </p:nvPr>
        </p:nvSpPr>
        <p:spPr>
          <a:xfrm rot="16200000">
            <a:off x="4272757" y="-2737644"/>
            <a:ext cx="1270000" cy="7558087"/>
          </a:xfrm>
        </p:spPr>
        <p:txBody>
          <a:bodyPr/>
          <a:lstStyle/>
          <a:p>
            <a:r>
              <a:rPr lang="en-NZ" sz="3200" smtClean="0">
                <a:solidFill>
                  <a:schemeClr val="tx1"/>
                </a:solidFill>
                <a:ea typeface="ＭＳ Ｐゴシック" charset="-128"/>
              </a:rPr>
              <a:t>Doing something differently-</a:t>
            </a:r>
            <a:br>
              <a:rPr lang="en-NZ" sz="3200" smtClean="0">
                <a:solidFill>
                  <a:schemeClr val="tx1"/>
                </a:solidFill>
                <a:ea typeface="ＭＳ Ｐゴシック" charset="-128"/>
              </a:rPr>
            </a:br>
            <a:r>
              <a:rPr lang="en-NZ" sz="3200" smtClean="0">
                <a:solidFill>
                  <a:schemeClr val="tx1"/>
                </a:solidFill>
                <a:ea typeface="ＭＳ Ｐゴシック" charset="-128"/>
              </a:rPr>
              <a:t>acting on my focus and what I know works</a:t>
            </a:r>
            <a:r>
              <a:rPr lang="en-NZ" smtClean="0">
                <a:solidFill>
                  <a:schemeClr val="accent2"/>
                </a:solidFill>
                <a:ea typeface="ＭＳ Ｐゴシック" charset="-128"/>
              </a:rPr>
              <a:t/>
            </a:r>
            <a:br>
              <a:rPr lang="en-NZ" smtClean="0">
                <a:solidFill>
                  <a:schemeClr val="accent2"/>
                </a:solidFill>
                <a:ea typeface="ＭＳ Ｐゴシック" charset="-128"/>
              </a:rPr>
            </a:br>
            <a:endParaRPr lang="en-NZ" smtClean="0">
              <a:ea typeface="ＭＳ Ｐゴシック" charset="-128"/>
            </a:endParaRPr>
          </a:p>
        </p:txBody>
      </p:sp>
      <p:graphicFrame>
        <p:nvGraphicFramePr>
          <p:cNvPr id="5" name="Table 4"/>
          <p:cNvGraphicFramePr>
            <a:graphicFrameLocks noGrp="1"/>
          </p:cNvGraphicFramePr>
          <p:nvPr/>
        </p:nvGraphicFramePr>
        <p:xfrm>
          <a:off x="1128713" y="2292350"/>
          <a:ext cx="7848600" cy="2651760"/>
        </p:xfrm>
        <a:graphic>
          <a:graphicData uri="http://schemas.openxmlformats.org/drawingml/2006/table">
            <a:tbl>
              <a:tblPr/>
              <a:tblGrid>
                <a:gridCol w="3924300"/>
                <a:gridCol w="3924300"/>
              </a:tblGrid>
              <a:tr h="5143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NZ" sz="1800" b="1" i="0" u="none" strike="noStrike" cap="none" normalizeH="0" baseline="0" dirty="0" smtClean="0">
                        <a:ln>
                          <a:noFill/>
                        </a:ln>
                        <a:solidFill>
                          <a:schemeClr val="accent2"/>
                        </a:solidFill>
                        <a:effectLst/>
                        <a:latin typeface="Arial" charset="0"/>
                        <a:ea typeface="ＭＳ Ｐゴシック"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NZ" sz="1800" b="1" i="0" u="none" strike="noStrike" cap="none" normalizeH="0" baseline="0" dirty="0" smtClean="0">
                          <a:ln>
                            <a:noFill/>
                          </a:ln>
                          <a:solidFill>
                            <a:schemeClr val="bg1"/>
                          </a:solidFill>
                          <a:effectLst/>
                          <a:latin typeface="Arial" charset="0"/>
                          <a:ea typeface="ＭＳ Ｐゴシック" charset="-128"/>
                        </a:rPr>
                        <a:t>LEADING or TEACHING</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NZ" sz="1800" b="1" i="0" u="none" strike="noStrike" cap="none" normalizeH="0" baseline="0" dirty="0" smtClean="0">
                        <a:ln>
                          <a:noFill/>
                        </a:ln>
                        <a:solidFill>
                          <a:schemeClr val="accent2"/>
                        </a:solidFill>
                        <a:effectLst/>
                        <a:latin typeface="Arial" charset="0"/>
                        <a:ea typeface="ＭＳ Ｐゴシック"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NZ" sz="1800" b="1" i="0" u="none" strike="noStrike" cap="none" normalizeH="0" baseline="0" dirty="0" smtClean="0">
                        <a:ln>
                          <a:noFill/>
                        </a:ln>
                        <a:solidFill>
                          <a:schemeClr val="accent2"/>
                        </a:solidFill>
                        <a:effectLst/>
                        <a:latin typeface="Arial" charset="0"/>
                        <a:ea typeface="ＭＳ Ｐゴシック"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NZ" sz="1800" b="1" i="0" u="none" strike="noStrike" cap="none" normalizeH="0" baseline="0" dirty="0" smtClean="0">
                          <a:ln>
                            <a:noFill/>
                          </a:ln>
                          <a:solidFill>
                            <a:schemeClr val="bg1"/>
                          </a:solidFill>
                          <a:effectLst/>
                          <a:latin typeface="Arial" charset="0"/>
                          <a:ea typeface="ＭＳ Ｐゴシック" charset="-128"/>
                        </a:rPr>
                        <a:t>LEARNING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14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NZ" sz="1800" b="0" i="0" u="none" strike="noStrike" cap="none" normalizeH="0" baseline="0" dirty="0" smtClean="0">
                        <a:ln>
                          <a:noFill/>
                        </a:ln>
                        <a:solidFill>
                          <a:srgbClr val="000000"/>
                        </a:solidFill>
                        <a:effectLst/>
                        <a:latin typeface="Arial"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NZ" sz="1800" b="0" i="0" u="none" strike="noStrike" cap="none" normalizeH="0" baseline="0" dirty="0" smtClean="0">
                          <a:ln>
                            <a:noFill/>
                          </a:ln>
                          <a:solidFill>
                            <a:srgbClr val="000000"/>
                          </a:solidFill>
                          <a:effectLst/>
                          <a:latin typeface="Arial" charset="0"/>
                          <a:ea typeface="ＭＳ Ｐゴシック" charset="-128"/>
                        </a:rPr>
                        <a:t>Doing </a:t>
                      </a:r>
                      <a:r>
                        <a:rPr kumimoji="0" lang="en-NZ" sz="1800" b="0" i="0" u="none" strike="noStrike" cap="none" normalizeH="0" baseline="0" dirty="0" smtClean="0">
                          <a:ln>
                            <a:noFill/>
                          </a:ln>
                          <a:solidFill>
                            <a:srgbClr val="000000"/>
                          </a:solidFill>
                          <a:effectLst/>
                          <a:latin typeface="Arial" charset="0"/>
                          <a:ea typeface="ＭＳ Ｐゴシック" charset="-128"/>
                        </a:rPr>
                        <a:t>something differently, based on what I’ve read, observed, received feedback on.</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NZ" sz="1800" b="0" i="0" u="none" strike="noStrike" cap="none" normalizeH="0" baseline="0" dirty="0" smtClean="0">
                        <a:ln>
                          <a:noFill/>
                        </a:ln>
                        <a:solidFill>
                          <a:srgbClr val="000000"/>
                        </a:solidFill>
                        <a:effectLst/>
                        <a:latin typeface="Arial" charset="0"/>
                        <a:ea typeface="ＭＳ Ｐゴシック"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NZ" sz="1800" b="0" i="0" u="none" strike="noStrike" cap="none" normalizeH="0" baseline="0" dirty="0" smtClean="0">
                        <a:ln>
                          <a:noFill/>
                        </a:ln>
                        <a:solidFill>
                          <a:srgbClr val="000000"/>
                        </a:solidFill>
                        <a:effectLst/>
                        <a:latin typeface="Arial"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NZ" sz="1800" b="0" i="0" u="none" strike="noStrike" cap="none" normalizeH="0" baseline="0" dirty="0" smtClean="0">
                          <a:ln>
                            <a:noFill/>
                          </a:ln>
                          <a:solidFill>
                            <a:srgbClr val="000000"/>
                          </a:solidFill>
                          <a:effectLst/>
                          <a:latin typeface="Arial" charset="0"/>
                          <a:ea typeface="ＭＳ Ｐゴシック" charset="-128"/>
                        </a:rPr>
                        <a:t>Students doing something differently, based on the skills teachers teach them.</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NZ" sz="1800" b="0" i="0" u="none" strike="noStrike" cap="none" normalizeH="0" baseline="0" dirty="0" smtClean="0">
                        <a:ln>
                          <a:noFill/>
                        </a:ln>
                        <a:solidFill>
                          <a:srgbClr val="000000"/>
                        </a:solidFill>
                        <a:effectLst/>
                        <a:latin typeface="Arial"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NZ" sz="1800" b="0" i="0" u="none" strike="noStrike" cap="none" normalizeH="0" baseline="0" dirty="0" smtClean="0">
                        <a:ln>
                          <a:noFill/>
                        </a:ln>
                        <a:solidFill>
                          <a:srgbClr val="000000"/>
                        </a:solidFill>
                        <a:effectLst/>
                        <a:latin typeface="Arial" charset="0"/>
                        <a:ea typeface="ＭＳ Ｐゴシック"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Vertical Text Placeholder 2"/>
          <p:cNvSpPr>
            <a:spLocks noGrp="1"/>
          </p:cNvSpPr>
          <p:nvPr>
            <p:ph type="body" orient="vert" idx="1"/>
          </p:nvPr>
        </p:nvSpPr>
        <p:spPr>
          <a:xfrm rot="16200000">
            <a:off x="5629928" y="-1043314"/>
            <a:ext cx="1237596" cy="4499628"/>
          </a:xfrm>
        </p:spPr>
        <p:txBody>
          <a:bodyPr/>
          <a:lstStyle/>
          <a:p>
            <a:pPr>
              <a:buNone/>
            </a:pPr>
            <a:r>
              <a:rPr lang="en-NZ" sz="2800" dirty="0" smtClean="0">
                <a:solidFill>
                  <a:srgbClr val="002060"/>
                </a:solidFill>
                <a:ea typeface="ＭＳ Ｐゴシック" charset="-128"/>
              </a:rPr>
              <a:t>	</a:t>
            </a:r>
            <a:r>
              <a:rPr lang="en-NZ" dirty="0" smtClean="0">
                <a:solidFill>
                  <a:schemeClr val="tx2"/>
                </a:solidFill>
                <a:ea typeface="ＭＳ Ｐゴシック" charset="-128"/>
              </a:rPr>
              <a:t>What’s been happening at </a:t>
            </a:r>
            <a:r>
              <a:rPr lang="en-NZ" dirty="0" err="1" smtClean="0">
                <a:solidFill>
                  <a:schemeClr val="tx2"/>
                </a:solidFill>
                <a:ea typeface="ＭＳ Ｐゴシック" charset="-128"/>
              </a:rPr>
              <a:t>Mahurangi</a:t>
            </a:r>
            <a:r>
              <a:rPr lang="en-NZ" dirty="0" smtClean="0">
                <a:solidFill>
                  <a:schemeClr val="tx2"/>
                </a:solidFill>
                <a:ea typeface="ＭＳ Ｐゴシック" charset="-128"/>
              </a:rPr>
              <a:t> College in 2012?</a:t>
            </a:r>
          </a:p>
          <a:p>
            <a:pPr>
              <a:buFont typeface="Arial" charset="0"/>
              <a:buNone/>
            </a:pPr>
            <a:endParaRPr lang="en-NZ" sz="2800" dirty="0" smtClean="0">
              <a:solidFill>
                <a:srgbClr val="002060"/>
              </a:solidFill>
              <a:ea typeface="ＭＳ Ｐゴシック" charset="-128"/>
            </a:endParaRPr>
          </a:p>
          <a:p>
            <a:pPr>
              <a:buNone/>
            </a:pPr>
            <a:endParaRPr lang="en-NZ" dirty="0" smtClean="0">
              <a:ea typeface="ＭＳ Ｐゴシック" charset="-128"/>
            </a:endParaRPr>
          </a:p>
        </p:txBody>
      </p:sp>
      <p:pic>
        <p:nvPicPr>
          <p:cNvPr id="14339" name="Picture 3" descr="hall"/>
          <p:cNvPicPr>
            <a:picLocks noChangeAspect="1" noChangeArrowheads="1"/>
          </p:cNvPicPr>
          <p:nvPr/>
        </p:nvPicPr>
        <p:blipFill>
          <a:blip r:embed="rId3"/>
          <a:srcRect/>
          <a:stretch>
            <a:fillRect/>
          </a:stretch>
        </p:blipFill>
        <p:spPr bwMode="auto">
          <a:xfrm>
            <a:off x="1128713" y="1206500"/>
            <a:ext cx="2305050" cy="1752600"/>
          </a:xfrm>
          <a:prstGeom prst="rect">
            <a:avLst/>
          </a:prstGeom>
          <a:noFill/>
          <a:ln w="9525">
            <a:noFill/>
            <a:miter lim="800000"/>
            <a:headEnd/>
            <a:tailEnd/>
          </a:ln>
        </p:spPr>
      </p:pic>
      <p:sp>
        <p:nvSpPr>
          <p:cNvPr id="4" name="Vertical Text Placeholder 2"/>
          <p:cNvSpPr txBox="1">
            <a:spLocks/>
          </p:cNvSpPr>
          <p:nvPr/>
        </p:nvSpPr>
        <p:spPr bwMode="auto">
          <a:xfrm rot="16200000">
            <a:off x="4948700" y="1882849"/>
            <a:ext cx="2868343" cy="5020845"/>
          </a:xfrm>
          <a:prstGeom prst="rect">
            <a:avLst/>
          </a:prstGeom>
          <a:noFill/>
          <a:ln w="9525">
            <a:noFill/>
            <a:miter lim="800000"/>
            <a:headEnd/>
            <a:tailEnd/>
          </a:ln>
        </p:spPr>
        <p:txBody>
          <a:bodyPr vert="eaVert" wrap="square" lIns="91440" tIns="45720" rIns="91440" bIns="45720" numCol="1" anchor="t" anchorCtr="0" compatLnSpc="1">
            <a:prstTxWarp prst="textNoShape">
              <a:avLst/>
            </a:prstTxWarp>
          </a:bodyPr>
          <a:lstStyle/>
          <a:p>
            <a:pPr marL="342900" marR="0" lvl="0" indent="-342900" algn="l" defTabSz="457200" rtl="0" eaLnBrk="0" fontAlgn="base" latinLnBrk="0" hangingPunct="0">
              <a:lnSpc>
                <a:spcPct val="100000"/>
              </a:lnSpc>
              <a:spcBef>
                <a:spcPct val="20000"/>
              </a:spcBef>
              <a:spcAft>
                <a:spcPct val="0"/>
              </a:spcAft>
              <a:buClrTx/>
              <a:buSzTx/>
              <a:buFont typeface="Arial" charset="0"/>
              <a:buChar char="•"/>
              <a:tabLst/>
              <a:defRPr/>
            </a:pPr>
            <a:r>
              <a:rPr kumimoji="0" lang="en-NZ" sz="3200" b="0" i="0" u="none" strike="noStrike" kern="1200" cap="none" spc="0" normalizeH="0" baseline="0" noProof="0" dirty="0" smtClean="0">
                <a:ln>
                  <a:noFill/>
                </a:ln>
                <a:solidFill>
                  <a:srgbClr val="404040"/>
                </a:solidFill>
                <a:effectLst/>
                <a:uLnTx/>
                <a:uFillTx/>
                <a:latin typeface="+mn-lt"/>
                <a:ea typeface="ＭＳ Ｐゴシック" charset="0"/>
                <a:cs typeface="ＭＳ Ｐゴシック" charset="0"/>
              </a:rPr>
              <a:t>Lead Teacher group</a:t>
            </a:r>
          </a:p>
          <a:p>
            <a:pPr marL="342900" marR="0" lvl="0" indent="-342900" algn="l" defTabSz="457200" rtl="0" eaLnBrk="0" fontAlgn="base" latinLnBrk="0" hangingPunct="0">
              <a:lnSpc>
                <a:spcPct val="100000"/>
              </a:lnSpc>
              <a:spcBef>
                <a:spcPct val="20000"/>
              </a:spcBef>
              <a:spcAft>
                <a:spcPct val="0"/>
              </a:spcAft>
              <a:buClrTx/>
              <a:buSzTx/>
              <a:buFont typeface="Arial" charset="0"/>
              <a:buChar char="•"/>
              <a:tabLst/>
              <a:defRPr/>
            </a:pPr>
            <a:r>
              <a:rPr kumimoji="0" lang="en-NZ" sz="3200" b="0" i="0" u="none" strike="noStrike" kern="1200" cap="none" spc="0" normalizeH="0" baseline="0" noProof="0" dirty="0" smtClean="0">
                <a:ln>
                  <a:noFill/>
                </a:ln>
                <a:solidFill>
                  <a:srgbClr val="404040"/>
                </a:solidFill>
                <a:effectLst/>
                <a:uLnTx/>
                <a:uFillTx/>
                <a:latin typeface="+mn-lt"/>
                <a:ea typeface="ＭＳ Ｐゴシック" charset="0"/>
                <a:cs typeface="ＭＳ Ｐゴシック" charset="0"/>
              </a:rPr>
              <a:t>Lead Teacher seminars</a:t>
            </a:r>
          </a:p>
          <a:p>
            <a:pPr marL="342900" marR="0" lvl="0" indent="-342900" algn="l" defTabSz="457200" rtl="0" eaLnBrk="0" fontAlgn="base" latinLnBrk="0" hangingPunct="0">
              <a:lnSpc>
                <a:spcPct val="100000"/>
              </a:lnSpc>
              <a:spcBef>
                <a:spcPct val="20000"/>
              </a:spcBef>
              <a:spcAft>
                <a:spcPct val="0"/>
              </a:spcAft>
              <a:buClrTx/>
              <a:buSzTx/>
              <a:buFont typeface="Arial" charset="0"/>
              <a:buChar char="•"/>
              <a:tabLst/>
              <a:defRPr/>
            </a:pPr>
            <a:r>
              <a:rPr kumimoji="0" lang="en-NZ" sz="3200" b="0" i="0" u="none" strike="noStrike" kern="1200" cap="none" spc="0" normalizeH="0" baseline="0" noProof="0" dirty="0" smtClean="0">
                <a:ln>
                  <a:noFill/>
                </a:ln>
                <a:solidFill>
                  <a:srgbClr val="404040"/>
                </a:solidFill>
                <a:effectLst/>
                <a:uLnTx/>
                <a:uFillTx/>
                <a:latin typeface="+mn-lt"/>
                <a:ea typeface="ＭＳ Ｐゴシック" charset="0"/>
                <a:cs typeface="ＭＳ Ｐゴシック" charset="0"/>
              </a:rPr>
              <a:t>Observations and feedback</a:t>
            </a:r>
          </a:p>
          <a:p>
            <a:pPr marL="342900" marR="0" lvl="0" indent="-342900" algn="l" defTabSz="457200" rtl="0" eaLnBrk="0" fontAlgn="base" latinLnBrk="0" hangingPunct="0">
              <a:lnSpc>
                <a:spcPct val="100000"/>
              </a:lnSpc>
              <a:spcBef>
                <a:spcPct val="20000"/>
              </a:spcBef>
              <a:spcAft>
                <a:spcPct val="0"/>
              </a:spcAft>
              <a:buClrTx/>
              <a:buSzTx/>
              <a:buFont typeface="Arial" charset="0"/>
              <a:buChar char="•"/>
              <a:tabLst/>
              <a:defRPr/>
            </a:pPr>
            <a:r>
              <a:rPr kumimoji="0" lang="en-NZ" sz="3200" b="0" i="0" u="none" strike="noStrike" kern="1200" cap="none" spc="0" normalizeH="0" baseline="0" noProof="0" dirty="0" smtClean="0">
                <a:ln>
                  <a:noFill/>
                </a:ln>
                <a:solidFill>
                  <a:srgbClr val="404040"/>
                </a:solidFill>
                <a:effectLst/>
                <a:uLnTx/>
                <a:uFillTx/>
                <a:latin typeface="+mn-lt"/>
                <a:ea typeface="ＭＳ Ｐゴシック" charset="0"/>
                <a:cs typeface="ＭＳ Ｐゴシック" charset="0"/>
              </a:rPr>
              <a:t>Leadership seminars</a:t>
            </a:r>
            <a:endParaRPr kumimoji="0" lang="en-NZ" sz="3200" b="0" i="0" u="none" strike="noStrike" kern="1200" cap="none" spc="0" normalizeH="0" baseline="0" noProof="0" dirty="0">
              <a:ln>
                <a:noFill/>
              </a:ln>
              <a:solidFill>
                <a:srgbClr val="404040"/>
              </a:solidFill>
              <a:effectLst/>
              <a:uLnTx/>
              <a:uFillTx/>
              <a:latin typeface="+mn-lt"/>
              <a:ea typeface="ＭＳ Ｐゴシック" charset="0"/>
              <a:cs typeface="ＭＳ Ｐゴシック"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Vertical Text Placeholder 2"/>
          <p:cNvSpPr>
            <a:spLocks noGrp="1"/>
          </p:cNvSpPr>
          <p:nvPr>
            <p:ph type="body" orient="vert" idx="1"/>
          </p:nvPr>
        </p:nvSpPr>
        <p:spPr>
          <a:xfrm rot="16200000">
            <a:off x="4616917" y="313859"/>
            <a:ext cx="3263619" cy="4499628"/>
          </a:xfrm>
        </p:spPr>
        <p:txBody>
          <a:bodyPr/>
          <a:lstStyle/>
          <a:p>
            <a:pPr>
              <a:buFont typeface="Arial" charset="0"/>
              <a:buNone/>
            </a:pPr>
            <a:endParaRPr lang="en-NZ" sz="2800" dirty="0" smtClean="0">
              <a:solidFill>
                <a:srgbClr val="002060"/>
              </a:solidFill>
              <a:ea typeface="ＭＳ Ｐゴシック" charset="-128"/>
            </a:endParaRPr>
          </a:p>
          <a:p>
            <a:r>
              <a:rPr lang="en-NZ" dirty="0" smtClean="0">
                <a:solidFill>
                  <a:schemeClr val="tx1"/>
                </a:solidFill>
                <a:ea typeface="ＭＳ Ｐゴシック" charset="-128"/>
              </a:rPr>
              <a:t>What’s going to happen at </a:t>
            </a:r>
            <a:r>
              <a:rPr lang="en-NZ" dirty="0" err="1" smtClean="0">
                <a:solidFill>
                  <a:schemeClr val="tx1"/>
                </a:solidFill>
                <a:ea typeface="ＭＳ Ｐゴシック" charset="-128"/>
              </a:rPr>
              <a:t>Mahurangi</a:t>
            </a:r>
            <a:r>
              <a:rPr lang="en-NZ" dirty="0" smtClean="0">
                <a:solidFill>
                  <a:schemeClr val="tx1"/>
                </a:solidFill>
                <a:ea typeface="ＭＳ Ｐゴシック" charset="-128"/>
              </a:rPr>
              <a:t> College in 2013?</a:t>
            </a:r>
          </a:p>
          <a:p>
            <a:endParaRPr lang="en-NZ" dirty="0" smtClean="0">
              <a:solidFill>
                <a:schemeClr val="tx1"/>
              </a:solidFill>
              <a:ea typeface="ＭＳ Ｐゴシック" charset="-128"/>
            </a:endParaRPr>
          </a:p>
          <a:p>
            <a:r>
              <a:rPr lang="en-NZ" dirty="0" smtClean="0">
                <a:solidFill>
                  <a:schemeClr val="tx1"/>
                </a:solidFill>
                <a:ea typeface="ＭＳ Ｐゴシック" charset="-128"/>
              </a:rPr>
              <a:t>What’s in it for you?</a:t>
            </a:r>
          </a:p>
          <a:p>
            <a:endParaRPr lang="en-NZ" dirty="0" smtClean="0">
              <a:ea typeface="ＭＳ Ｐゴシック" charset="-128"/>
            </a:endParaRPr>
          </a:p>
        </p:txBody>
      </p:sp>
      <p:pic>
        <p:nvPicPr>
          <p:cNvPr id="14339" name="Picture 3" descr="hall"/>
          <p:cNvPicPr>
            <a:picLocks noChangeAspect="1" noChangeArrowheads="1"/>
          </p:cNvPicPr>
          <p:nvPr/>
        </p:nvPicPr>
        <p:blipFill>
          <a:blip r:embed="rId3"/>
          <a:srcRect/>
          <a:stretch>
            <a:fillRect/>
          </a:stretch>
        </p:blipFill>
        <p:spPr bwMode="auto">
          <a:xfrm>
            <a:off x="1128713" y="1206500"/>
            <a:ext cx="230505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255713" y="295275"/>
            <a:ext cx="7200900" cy="865188"/>
          </a:xfrm>
          <a:prstGeom prst="rect">
            <a:avLst/>
          </a:prstGeom>
          <a:noFill/>
          <a:ln w="28575">
            <a:noFill/>
            <a:miter lim="800000"/>
            <a:headEnd/>
            <a:tailEnd/>
          </a:ln>
        </p:spPr>
        <p:txBody>
          <a:bodyPr/>
          <a:lstStyle/>
          <a:p>
            <a:pPr algn="ctr">
              <a:defRPr/>
            </a:pPr>
            <a:r>
              <a:rPr lang="en-AU" sz="2600" b="1" dirty="0">
                <a:solidFill>
                  <a:schemeClr val="accent1"/>
                </a:solidFill>
                <a:latin typeface="+mn-lt"/>
              </a:rPr>
              <a:t>Assessment for Learning </a:t>
            </a:r>
            <a:br>
              <a:rPr lang="en-AU" sz="2600" b="1" dirty="0">
                <a:solidFill>
                  <a:schemeClr val="accent1"/>
                </a:solidFill>
                <a:latin typeface="+mn-lt"/>
              </a:rPr>
            </a:br>
            <a:r>
              <a:rPr lang="en-AU" sz="2600" b="1" dirty="0">
                <a:solidFill>
                  <a:schemeClr val="accent1"/>
                </a:solidFill>
                <a:latin typeface="+mn-lt"/>
              </a:rPr>
              <a:t>Archway of Student and Teacher Capabilities</a:t>
            </a:r>
            <a:r>
              <a:rPr lang="en-AU" sz="2600" dirty="0">
                <a:solidFill>
                  <a:schemeClr val="accent1"/>
                </a:solidFill>
                <a:latin typeface="+mn-lt"/>
              </a:rPr>
              <a:t> </a:t>
            </a:r>
          </a:p>
        </p:txBody>
      </p:sp>
      <p:sp>
        <p:nvSpPr>
          <p:cNvPr id="15363" name="AutoShape 3" descr="Purple mesh"/>
          <p:cNvSpPr>
            <a:spLocks noChangeArrowheads="1"/>
          </p:cNvSpPr>
          <p:nvPr/>
        </p:nvSpPr>
        <p:spPr bwMode="auto">
          <a:xfrm>
            <a:off x="736600" y="1160463"/>
            <a:ext cx="7699375" cy="94789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8868 h 21600"/>
            </a:gdLst>
            <a:ahLst/>
            <a:cxnLst>
              <a:cxn ang="T8">
                <a:pos x="T0" y="T1"/>
              </a:cxn>
              <a:cxn ang="T9">
                <a:pos x="T2" y="T3"/>
              </a:cxn>
              <a:cxn ang="T10">
                <a:pos x="T4" y="T5"/>
              </a:cxn>
              <a:cxn ang="T11">
                <a:pos x="T6" y="T7"/>
              </a:cxn>
            </a:cxnLst>
            <a:rect l="T12" t="T13" r="T14" b="T15"/>
            <a:pathLst>
              <a:path w="21600" h="21600">
                <a:moveTo>
                  <a:pt x="5615" y="11323"/>
                </a:moveTo>
                <a:cubicBezTo>
                  <a:pt x="5597" y="11149"/>
                  <a:pt x="5589" y="10974"/>
                  <a:pt x="5589" y="10800"/>
                </a:cubicBezTo>
                <a:cubicBezTo>
                  <a:pt x="5589" y="7922"/>
                  <a:pt x="7922" y="5589"/>
                  <a:pt x="10800" y="5589"/>
                </a:cubicBezTo>
                <a:cubicBezTo>
                  <a:pt x="13677" y="5589"/>
                  <a:pt x="16011" y="7922"/>
                  <a:pt x="16011" y="10800"/>
                </a:cubicBezTo>
                <a:cubicBezTo>
                  <a:pt x="16011" y="10974"/>
                  <a:pt x="16002" y="11149"/>
                  <a:pt x="15984" y="11323"/>
                </a:cubicBezTo>
                <a:lnTo>
                  <a:pt x="21545" y="11885"/>
                </a:lnTo>
                <a:cubicBezTo>
                  <a:pt x="21581" y="11525"/>
                  <a:pt x="21600" y="11162"/>
                  <a:pt x="21600" y="10800"/>
                </a:cubicBezTo>
                <a:cubicBezTo>
                  <a:pt x="21600" y="4835"/>
                  <a:pt x="16764" y="0"/>
                  <a:pt x="10800" y="0"/>
                </a:cubicBezTo>
                <a:cubicBezTo>
                  <a:pt x="4835" y="0"/>
                  <a:pt x="0" y="4835"/>
                  <a:pt x="0" y="10800"/>
                </a:cubicBezTo>
                <a:cubicBezTo>
                  <a:pt x="-1" y="11162"/>
                  <a:pt x="18" y="11525"/>
                  <a:pt x="54" y="11885"/>
                </a:cubicBezTo>
                <a:close/>
              </a:path>
            </a:pathLst>
          </a:custGeom>
          <a:solidFill>
            <a:srgbClr val="404CA2"/>
          </a:solidFill>
          <a:ln w="57150">
            <a:solidFill>
              <a:schemeClr val="bg1"/>
            </a:solidFill>
            <a:miter lim="800000"/>
            <a:headEnd/>
            <a:tailEnd/>
          </a:ln>
        </p:spPr>
        <p:txBody>
          <a:bodyPr wrap="none" anchor="ctr"/>
          <a:lstStyle/>
          <a:p>
            <a:endParaRPr lang="en-NZ"/>
          </a:p>
        </p:txBody>
      </p:sp>
      <p:sp>
        <p:nvSpPr>
          <p:cNvPr id="15364" name="Text Box 4"/>
          <p:cNvSpPr txBox="1">
            <a:spLocks noChangeArrowheads="1"/>
          </p:cNvSpPr>
          <p:nvPr/>
        </p:nvSpPr>
        <p:spPr bwMode="auto">
          <a:xfrm>
            <a:off x="3570288" y="1376363"/>
            <a:ext cx="2178050" cy="1754187"/>
          </a:xfrm>
          <a:prstGeom prst="rect">
            <a:avLst/>
          </a:prstGeom>
          <a:noFill/>
          <a:ln w="9525">
            <a:noFill/>
            <a:miter lim="800000"/>
            <a:headEnd/>
            <a:tailEnd/>
          </a:ln>
        </p:spPr>
        <p:txBody>
          <a:bodyPr>
            <a:spAutoFit/>
          </a:bodyPr>
          <a:lstStyle/>
          <a:p>
            <a:pPr>
              <a:spcBef>
                <a:spcPct val="50000"/>
              </a:spcBef>
            </a:pPr>
            <a:r>
              <a:rPr lang="en-AU" b="1" i="1">
                <a:solidFill>
                  <a:schemeClr val="bg1"/>
                </a:solidFill>
              </a:rPr>
              <a:t>Clarity about what is to be learnt</a:t>
            </a:r>
            <a:endParaRPr lang="en-AU" b="1">
              <a:solidFill>
                <a:schemeClr val="bg1"/>
              </a:solidFill>
              <a:latin typeface="Times New Roman" pitchFamily="18" charset="0"/>
            </a:endParaRPr>
          </a:p>
          <a:p>
            <a:pPr>
              <a:buFontTx/>
              <a:buChar char="•"/>
            </a:pPr>
            <a:endParaRPr lang="en-AU" sz="1200" b="1">
              <a:solidFill>
                <a:schemeClr val="tx2"/>
              </a:solidFill>
            </a:endParaRPr>
          </a:p>
          <a:p>
            <a:pPr>
              <a:buFontTx/>
              <a:buChar char="•"/>
            </a:pPr>
            <a:r>
              <a:rPr lang="en-AU" sz="1200" b="1">
                <a:solidFill>
                  <a:srgbClr val="FFFF00"/>
                </a:solidFill>
              </a:rPr>
              <a:t>Curriculum understanding</a:t>
            </a:r>
          </a:p>
          <a:p>
            <a:pPr>
              <a:buFontTx/>
              <a:buChar char="•"/>
            </a:pPr>
            <a:r>
              <a:rPr lang="en-AU" sz="1200" b="1">
                <a:solidFill>
                  <a:srgbClr val="FFFF00"/>
                </a:solidFill>
              </a:rPr>
              <a:t>Learning Intentions</a:t>
            </a:r>
          </a:p>
          <a:p>
            <a:pPr>
              <a:buFontTx/>
              <a:buChar char="•"/>
            </a:pPr>
            <a:r>
              <a:rPr lang="en-AU" sz="1200" b="1">
                <a:solidFill>
                  <a:srgbClr val="FFFF00"/>
                </a:solidFill>
              </a:rPr>
              <a:t>Success criteria</a:t>
            </a:r>
          </a:p>
          <a:p>
            <a:pPr>
              <a:buFontTx/>
              <a:buChar char="•"/>
            </a:pPr>
            <a:r>
              <a:rPr lang="en-AU" sz="1200" b="1">
                <a:solidFill>
                  <a:srgbClr val="FFFF00"/>
                </a:solidFill>
              </a:rPr>
              <a:t>Relevance</a:t>
            </a:r>
          </a:p>
          <a:p>
            <a:pPr>
              <a:buFontTx/>
              <a:buChar char="•"/>
            </a:pPr>
            <a:r>
              <a:rPr lang="en-AU" sz="1200" b="1">
                <a:solidFill>
                  <a:srgbClr val="FFFF00"/>
                </a:solidFill>
              </a:rPr>
              <a:t>Exemplars/modelling</a:t>
            </a:r>
          </a:p>
        </p:txBody>
      </p:sp>
      <p:sp>
        <p:nvSpPr>
          <p:cNvPr id="15365" name="Text Box 5"/>
          <p:cNvSpPr txBox="1">
            <a:spLocks noChangeArrowheads="1"/>
          </p:cNvSpPr>
          <p:nvPr/>
        </p:nvSpPr>
        <p:spPr bwMode="auto">
          <a:xfrm>
            <a:off x="5008563" y="3476625"/>
            <a:ext cx="1219200" cy="457200"/>
          </a:xfrm>
          <a:prstGeom prst="rect">
            <a:avLst/>
          </a:prstGeom>
          <a:noFill/>
          <a:ln w="9525">
            <a:noFill/>
            <a:miter lim="800000"/>
            <a:headEnd/>
            <a:tailEnd/>
          </a:ln>
        </p:spPr>
        <p:txBody>
          <a:bodyPr>
            <a:spAutoFit/>
          </a:bodyPr>
          <a:lstStyle/>
          <a:p>
            <a:pPr>
              <a:spcBef>
                <a:spcPct val="50000"/>
              </a:spcBef>
            </a:pPr>
            <a:endParaRPr lang="en-AU">
              <a:latin typeface="Times New Roman" pitchFamily="18" charset="0"/>
            </a:endParaRPr>
          </a:p>
        </p:txBody>
      </p:sp>
      <p:sp>
        <p:nvSpPr>
          <p:cNvPr id="15366" name="Text Box 6"/>
          <p:cNvSpPr txBox="1">
            <a:spLocks noChangeArrowheads="1"/>
          </p:cNvSpPr>
          <p:nvPr/>
        </p:nvSpPr>
        <p:spPr bwMode="auto">
          <a:xfrm>
            <a:off x="5935663" y="2455863"/>
            <a:ext cx="1600200" cy="1846262"/>
          </a:xfrm>
          <a:prstGeom prst="rect">
            <a:avLst/>
          </a:prstGeom>
          <a:noFill/>
          <a:ln w="9525">
            <a:noFill/>
            <a:miter lim="800000"/>
            <a:headEnd/>
            <a:tailEnd/>
          </a:ln>
        </p:spPr>
        <p:txBody>
          <a:bodyPr>
            <a:spAutoFit/>
          </a:bodyPr>
          <a:lstStyle/>
          <a:p>
            <a:pPr>
              <a:spcBef>
                <a:spcPct val="50000"/>
              </a:spcBef>
            </a:pPr>
            <a:r>
              <a:rPr lang="en-AU" b="1" i="1">
                <a:solidFill>
                  <a:schemeClr val="bg1"/>
                </a:solidFill>
              </a:rPr>
              <a:t>Assessment Literacy</a:t>
            </a:r>
            <a:endParaRPr lang="en-AU" b="1">
              <a:solidFill>
                <a:schemeClr val="bg1"/>
              </a:solidFill>
            </a:endParaRPr>
          </a:p>
          <a:p>
            <a:pPr>
              <a:spcBef>
                <a:spcPct val="50000"/>
              </a:spcBef>
            </a:pPr>
            <a:r>
              <a:rPr lang="en-AU" sz="1200" b="1">
                <a:solidFill>
                  <a:srgbClr val="FFFF00"/>
                </a:solidFill>
              </a:rPr>
              <a:t>Knowledge of assessment , assessment tools and use of assessment information</a:t>
            </a:r>
          </a:p>
        </p:txBody>
      </p:sp>
      <p:sp>
        <p:nvSpPr>
          <p:cNvPr id="15367" name="Text Box 7"/>
          <p:cNvSpPr txBox="1">
            <a:spLocks noChangeArrowheads="1"/>
          </p:cNvSpPr>
          <p:nvPr/>
        </p:nvSpPr>
        <p:spPr bwMode="auto">
          <a:xfrm>
            <a:off x="1976438" y="2671763"/>
            <a:ext cx="1905000" cy="1463675"/>
          </a:xfrm>
          <a:prstGeom prst="rect">
            <a:avLst/>
          </a:prstGeom>
          <a:noFill/>
          <a:ln w="9525">
            <a:noFill/>
            <a:miter lim="800000"/>
            <a:headEnd/>
            <a:tailEnd/>
          </a:ln>
        </p:spPr>
        <p:txBody>
          <a:bodyPr>
            <a:spAutoFit/>
          </a:bodyPr>
          <a:lstStyle/>
          <a:p>
            <a:r>
              <a:rPr lang="en-AU" b="1" i="1">
                <a:solidFill>
                  <a:schemeClr val="bg1"/>
                </a:solidFill>
              </a:rPr>
              <a:t>Promoting Further </a:t>
            </a:r>
          </a:p>
          <a:p>
            <a:r>
              <a:rPr lang="en-AU" b="1" i="1">
                <a:solidFill>
                  <a:schemeClr val="bg1"/>
                </a:solidFill>
              </a:rPr>
              <a:t>Learning</a:t>
            </a:r>
          </a:p>
          <a:p>
            <a:endParaRPr lang="en-AU" sz="1200" b="1">
              <a:solidFill>
                <a:schemeClr val="tx2"/>
              </a:solidFill>
            </a:endParaRPr>
          </a:p>
          <a:p>
            <a:r>
              <a:rPr lang="en-AU" sz="1200" b="1">
                <a:solidFill>
                  <a:srgbClr val="FFFF00"/>
                </a:solidFill>
              </a:rPr>
              <a:t>Giving effective feedback to students</a:t>
            </a:r>
          </a:p>
        </p:txBody>
      </p:sp>
      <p:sp>
        <p:nvSpPr>
          <p:cNvPr id="15368" name="Text Box 8"/>
          <p:cNvSpPr txBox="1">
            <a:spLocks noChangeArrowheads="1"/>
          </p:cNvSpPr>
          <p:nvPr/>
        </p:nvSpPr>
        <p:spPr bwMode="auto">
          <a:xfrm>
            <a:off x="6727825" y="4400550"/>
            <a:ext cx="1655763" cy="1555750"/>
          </a:xfrm>
          <a:prstGeom prst="rect">
            <a:avLst/>
          </a:prstGeom>
          <a:noFill/>
          <a:ln w="9525">
            <a:noFill/>
            <a:miter lim="800000"/>
            <a:headEnd/>
            <a:tailEnd/>
          </a:ln>
        </p:spPr>
        <p:txBody>
          <a:bodyPr>
            <a:spAutoFit/>
          </a:bodyPr>
          <a:lstStyle/>
          <a:p>
            <a:pPr>
              <a:spcBef>
                <a:spcPct val="50000"/>
              </a:spcBef>
            </a:pPr>
            <a:r>
              <a:rPr lang="en-AU" b="1" i="1">
                <a:solidFill>
                  <a:schemeClr val="bg1"/>
                </a:solidFill>
              </a:rPr>
              <a:t>Active Reflection</a:t>
            </a:r>
            <a:endParaRPr lang="en-AU" b="1">
              <a:solidFill>
                <a:schemeClr val="bg1"/>
              </a:solidFill>
            </a:endParaRPr>
          </a:p>
          <a:p>
            <a:pPr>
              <a:spcBef>
                <a:spcPct val="50000"/>
              </a:spcBef>
              <a:buFontTx/>
              <a:buChar char="•"/>
            </a:pPr>
            <a:r>
              <a:rPr lang="en-AU" sz="1200" b="1">
                <a:solidFill>
                  <a:srgbClr val="FFFF00"/>
                </a:solidFill>
              </a:rPr>
              <a:t>About learning and the learning culture</a:t>
            </a:r>
          </a:p>
          <a:p>
            <a:pPr>
              <a:spcBef>
                <a:spcPct val="50000"/>
              </a:spcBef>
              <a:buFontTx/>
              <a:buChar char="•"/>
            </a:pPr>
            <a:r>
              <a:rPr lang="en-AU" sz="1200" b="1">
                <a:solidFill>
                  <a:srgbClr val="FFFF00"/>
                </a:solidFill>
              </a:rPr>
              <a:t>Self and peer assessment</a:t>
            </a:r>
          </a:p>
        </p:txBody>
      </p:sp>
      <p:sp>
        <p:nvSpPr>
          <p:cNvPr id="15369" name="Text Box 9"/>
          <p:cNvSpPr txBox="1">
            <a:spLocks noChangeArrowheads="1"/>
          </p:cNvSpPr>
          <p:nvPr/>
        </p:nvSpPr>
        <p:spPr bwMode="auto">
          <a:xfrm>
            <a:off x="1039813" y="4616450"/>
            <a:ext cx="1816100" cy="1384300"/>
          </a:xfrm>
          <a:prstGeom prst="rect">
            <a:avLst/>
          </a:prstGeom>
          <a:noFill/>
          <a:ln w="9525">
            <a:noFill/>
            <a:miter lim="800000"/>
            <a:headEnd/>
            <a:tailEnd/>
          </a:ln>
        </p:spPr>
        <p:txBody>
          <a:bodyPr>
            <a:spAutoFit/>
          </a:bodyPr>
          <a:lstStyle/>
          <a:p>
            <a:pPr>
              <a:spcBef>
                <a:spcPct val="50000"/>
              </a:spcBef>
            </a:pPr>
            <a:r>
              <a:rPr lang="en-AU" b="1" i="1">
                <a:solidFill>
                  <a:schemeClr val="bg1"/>
                </a:solidFill>
              </a:rPr>
              <a:t>Shared clarity about next learning steps</a:t>
            </a:r>
          </a:p>
          <a:p>
            <a:pPr>
              <a:spcBef>
                <a:spcPct val="50000"/>
              </a:spcBef>
            </a:pPr>
            <a:r>
              <a:rPr lang="en-AU" sz="1200" b="1">
                <a:solidFill>
                  <a:srgbClr val="FFFF00"/>
                </a:solidFill>
              </a:rPr>
              <a:t>Shared knowledge of ‘where to next’ </a:t>
            </a:r>
          </a:p>
        </p:txBody>
      </p:sp>
      <p:sp>
        <p:nvSpPr>
          <p:cNvPr id="15370" name="Line 10"/>
          <p:cNvSpPr>
            <a:spLocks noChangeShapeType="1"/>
          </p:cNvSpPr>
          <p:nvPr/>
        </p:nvSpPr>
        <p:spPr bwMode="auto">
          <a:xfrm>
            <a:off x="1184275" y="4256088"/>
            <a:ext cx="1943100" cy="576262"/>
          </a:xfrm>
          <a:prstGeom prst="line">
            <a:avLst/>
          </a:prstGeom>
          <a:noFill/>
          <a:ln w="57150">
            <a:solidFill>
              <a:schemeClr val="bg1"/>
            </a:solidFill>
            <a:round/>
            <a:headEnd/>
            <a:tailEnd/>
          </a:ln>
        </p:spPr>
        <p:txBody>
          <a:bodyPr wrap="none" anchor="ctr"/>
          <a:lstStyle/>
          <a:p>
            <a:endParaRPr lang="en-NZ"/>
          </a:p>
        </p:txBody>
      </p:sp>
      <p:sp>
        <p:nvSpPr>
          <p:cNvPr id="15371" name="Line 11"/>
          <p:cNvSpPr>
            <a:spLocks noChangeShapeType="1"/>
          </p:cNvSpPr>
          <p:nvPr/>
        </p:nvSpPr>
        <p:spPr bwMode="auto">
          <a:xfrm>
            <a:off x="2768600" y="1879600"/>
            <a:ext cx="1295400" cy="1873250"/>
          </a:xfrm>
          <a:prstGeom prst="line">
            <a:avLst/>
          </a:prstGeom>
          <a:noFill/>
          <a:ln w="57150">
            <a:solidFill>
              <a:schemeClr val="bg1"/>
            </a:solidFill>
            <a:round/>
            <a:headEnd/>
            <a:tailEnd/>
          </a:ln>
        </p:spPr>
        <p:txBody>
          <a:bodyPr wrap="none" anchor="ctr"/>
          <a:lstStyle/>
          <a:p>
            <a:endParaRPr lang="en-NZ"/>
          </a:p>
        </p:txBody>
      </p:sp>
      <p:sp>
        <p:nvSpPr>
          <p:cNvPr id="15372" name="Line 12"/>
          <p:cNvSpPr>
            <a:spLocks noChangeShapeType="1"/>
          </p:cNvSpPr>
          <p:nvPr/>
        </p:nvSpPr>
        <p:spPr bwMode="auto">
          <a:xfrm flipH="1">
            <a:off x="5216525" y="1735138"/>
            <a:ext cx="1295400" cy="1944687"/>
          </a:xfrm>
          <a:prstGeom prst="line">
            <a:avLst/>
          </a:prstGeom>
          <a:noFill/>
          <a:ln w="57150">
            <a:solidFill>
              <a:schemeClr val="bg1"/>
            </a:solidFill>
            <a:round/>
            <a:headEnd/>
            <a:tailEnd/>
          </a:ln>
        </p:spPr>
        <p:txBody>
          <a:bodyPr wrap="none" anchor="ctr"/>
          <a:lstStyle/>
          <a:p>
            <a:endParaRPr lang="en-NZ"/>
          </a:p>
        </p:txBody>
      </p:sp>
      <p:sp>
        <p:nvSpPr>
          <p:cNvPr id="15373" name="Line 13"/>
          <p:cNvSpPr>
            <a:spLocks noChangeShapeType="1"/>
          </p:cNvSpPr>
          <p:nvPr/>
        </p:nvSpPr>
        <p:spPr bwMode="auto">
          <a:xfrm flipV="1">
            <a:off x="6296025" y="3895725"/>
            <a:ext cx="1800225" cy="792163"/>
          </a:xfrm>
          <a:prstGeom prst="line">
            <a:avLst/>
          </a:prstGeom>
          <a:noFill/>
          <a:ln w="57150">
            <a:solidFill>
              <a:schemeClr val="bg1"/>
            </a:solidFill>
            <a:round/>
            <a:headEnd/>
            <a:tailEnd/>
          </a:ln>
        </p:spPr>
        <p:txBody>
          <a:bodyPr wrap="none" anchor="ctr"/>
          <a:lstStyle/>
          <a:p>
            <a:endParaRPr lang="en-NZ"/>
          </a:p>
        </p:txBody>
      </p:sp>
      <p:sp>
        <p:nvSpPr>
          <p:cNvPr id="15374" name="Text Box 14"/>
          <p:cNvSpPr txBox="1">
            <a:spLocks noChangeArrowheads="1"/>
          </p:cNvSpPr>
          <p:nvPr/>
        </p:nvSpPr>
        <p:spPr bwMode="auto">
          <a:xfrm>
            <a:off x="3789363" y="4543425"/>
            <a:ext cx="1752600" cy="822325"/>
          </a:xfrm>
          <a:prstGeom prst="rect">
            <a:avLst/>
          </a:prstGeom>
          <a:noFill/>
          <a:ln w="12700">
            <a:noFill/>
            <a:miter lim="800000"/>
            <a:headEnd type="none" w="sm" len="sm"/>
            <a:tailEnd type="none" w="sm" len="sm"/>
          </a:ln>
        </p:spPr>
        <p:txBody>
          <a:bodyPr>
            <a:spAutoFit/>
          </a:bodyPr>
          <a:lstStyle/>
          <a:p>
            <a:pPr algn="ctr">
              <a:spcBef>
                <a:spcPct val="50000"/>
              </a:spcBef>
            </a:pPr>
            <a:r>
              <a:rPr lang="en-AU" b="1" i="1">
                <a:latin typeface="Comic Sans MS" pitchFamily="66" charset="0"/>
              </a:rPr>
              <a:t>Effective Learning</a:t>
            </a:r>
          </a:p>
        </p:txBody>
      </p:sp>
      <p:sp>
        <p:nvSpPr>
          <p:cNvPr id="15375" name="AutoShape 15"/>
          <p:cNvSpPr>
            <a:spLocks noChangeArrowheads="1"/>
          </p:cNvSpPr>
          <p:nvPr/>
        </p:nvSpPr>
        <p:spPr bwMode="auto">
          <a:xfrm>
            <a:off x="3343275" y="3824288"/>
            <a:ext cx="2667000" cy="1981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214" y="10800"/>
                </a:moveTo>
                <a:cubicBezTo>
                  <a:pt x="3214" y="14990"/>
                  <a:pt x="6610" y="18386"/>
                  <a:pt x="10800" y="18386"/>
                </a:cubicBezTo>
                <a:cubicBezTo>
                  <a:pt x="14990" y="18386"/>
                  <a:pt x="18386" y="14990"/>
                  <a:pt x="18386" y="10800"/>
                </a:cubicBezTo>
                <a:cubicBezTo>
                  <a:pt x="18386" y="6610"/>
                  <a:pt x="14990" y="3214"/>
                  <a:pt x="10800" y="3214"/>
                </a:cubicBezTo>
                <a:cubicBezTo>
                  <a:pt x="6610" y="3214"/>
                  <a:pt x="3214" y="6610"/>
                  <a:pt x="3214" y="10800"/>
                </a:cubicBezTo>
                <a:close/>
              </a:path>
            </a:pathLst>
          </a:custGeom>
          <a:solidFill>
            <a:srgbClr val="FF6600"/>
          </a:solidFill>
          <a:ln w="12700">
            <a:solidFill>
              <a:schemeClr val="tx1"/>
            </a:solidFill>
            <a:round/>
            <a:headEnd type="none" w="sm" len="sm"/>
            <a:tailEnd type="none" w="sm" len="sm"/>
          </a:ln>
        </p:spPr>
        <p:txBody>
          <a:bodyPr wrap="none" anchor="ctr"/>
          <a:lstStyle/>
          <a:p>
            <a:endParaRPr lang="en-NZ"/>
          </a:p>
        </p:txBody>
      </p:sp>
      <p:sp>
        <p:nvSpPr>
          <p:cNvPr id="15376" name="Text Box 17"/>
          <p:cNvSpPr txBox="1">
            <a:spLocks noChangeArrowheads="1"/>
          </p:cNvSpPr>
          <p:nvPr/>
        </p:nvSpPr>
        <p:spPr bwMode="auto">
          <a:xfrm>
            <a:off x="1039813" y="6200775"/>
            <a:ext cx="7416800" cy="457200"/>
          </a:xfrm>
          <a:prstGeom prst="rect">
            <a:avLst/>
          </a:prstGeom>
          <a:noFill/>
          <a:ln w="9525">
            <a:noFill/>
            <a:miter lim="800000"/>
            <a:headEnd/>
            <a:tailEnd/>
          </a:ln>
        </p:spPr>
        <p:txBody>
          <a:bodyPr>
            <a:spAutoFit/>
          </a:bodyPr>
          <a:lstStyle/>
          <a:p>
            <a:pPr>
              <a:spcBef>
                <a:spcPct val="50000"/>
              </a:spcBef>
            </a:pPr>
            <a:endParaRPr lang="en-GB">
              <a:latin typeface="Times New Roman" pitchFamily="18" charset="0"/>
            </a:endParaRPr>
          </a:p>
        </p:txBody>
      </p:sp>
      <p:sp>
        <p:nvSpPr>
          <p:cNvPr id="15377" name="Text Box 18" descr="Purple mesh"/>
          <p:cNvSpPr txBox="1">
            <a:spLocks noChangeArrowheads="1"/>
          </p:cNvSpPr>
          <p:nvPr/>
        </p:nvSpPr>
        <p:spPr bwMode="auto">
          <a:xfrm>
            <a:off x="736600" y="5984875"/>
            <a:ext cx="7648575" cy="641350"/>
          </a:xfrm>
          <a:prstGeom prst="rect">
            <a:avLst/>
          </a:prstGeom>
          <a:solidFill>
            <a:srgbClr val="404CA2"/>
          </a:solidFill>
          <a:ln w="9525">
            <a:noFill/>
            <a:miter lim="800000"/>
            <a:headEnd/>
            <a:tailEnd/>
          </a:ln>
        </p:spPr>
        <p:txBody>
          <a:bodyPr>
            <a:spAutoFit/>
          </a:bodyPr>
          <a:lstStyle/>
          <a:p>
            <a:pPr algn="ctr">
              <a:spcBef>
                <a:spcPct val="50000"/>
              </a:spcBef>
            </a:pPr>
            <a:r>
              <a:rPr lang="en-US" b="1" i="1">
                <a:solidFill>
                  <a:schemeClr val="bg1"/>
                </a:solidFill>
              </a:rPr>
              <a:t>Building Learning-Focused Relationships</a:t>
            </a:r>
          </a:p>
          <a:p>
            <a:pPr algn="ctr">
              <a:spcBef>
                <a:spcPct val="50000"/>
              </a:spcBef>
            </a:pPr>
            <a:r>
              <a:rPr lang="en-US" sz="1200" b="1">
                <a:solidFill>
                  <a:srgbClr val="FFFF00"/>
                </a:solidFill>
              </a:rPr>
              <a:t>The foundation  for an environment that is focused on and cultivates shared ownership of learning</a:t>
            </a:r>
          </a:p>
        </p:txBody>
      </p:sp>
      <p:sp>
        <p:nvSpPr>
          <p:cNvPr id="15378" name="Line 19"/>
          <p:cNvSpPr>
            <a:spLocks noChangeShapeType="1"/>
          </p:cNvSpPr>
          <p:nvPr/>
        </p:nvSpPr>
        <p:spPr bwMode="auto">
          <a:xfrm flipV="1">
            <a:off x="6584950" y="5984875"/>
            <a:ext cx="1800225" cy="0"/>
          </a:xfrm>
          <a:prstGeom prst="line">
            <a:avLst/>
          </a:prstGeom>
          <a:noFill/>
          <a:ln w="57150">
            <a:solidFill>
              <a:schemeClr val="bg1"/>
            </a:solidFill>
            <a:round/>
            <a:headEnd/>
            <a:tailEnd/>
          </a:ln>
        </p:spPr>
        <p:txBody>
          <a:bodyPr wrap="none" anchor="ctr"/>
          <a:lstStyle/>
          <a:p>
            <a:endParaRPr lang="en-NZ"/>
          </a:p>
        </p:txBody>
      </p:sp>
      <p:sp>
        <p:nvSpPr>
          <p:cNvPr id="15379" name="Line 20"/>
          <p:cNvSpPr>
            <a:spLocks noChangeShapeType="1"/>
          </p:cNvSpPr>
          <p:nvPr/>
        </p:nvSpPr>
        <p:spPr bwMode="auto">
          <a:xfrm flipV="1">
            <a:off x="968375" y="5984875"/>
            <a:ext cx="7416800" cy="0"/>
          </a:xfrm>
          <a:prstGeom prst="line">
            <a:avLst/>
          </a:prstGeom>
          <a:noFill/>
          <a:ln w="57150">
            <a:solidFill>
              <a:schemeClr val="bg1"/>
            </a:solidFill>
            <a:round/>
            <a:headEnd/>
            <a:tailEnd/>
          </a:ln>
        </p:spPr>
        <p:txBody>
          <a:bodyPr wrap="none" anchor="ctr"/>
          <a:lstStyle/>
          <a:p>
            <a:endParaRPr lang="en-NZ"/>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itle 1"/>
          <p:cNvSpPr>
            <a:spLocks noGrp="1"/>
          </p:cNvSpPr>
          <p:nvPr>
            <p:ph type="title" orient="vert"/>
          </p:nvPr>
        </p:nvSpPr>
        <p:spPr/>
        <p:txBody>
          <a:bodyPr/>
          <a:lstStyle/>
          <a:p>
            <a:r>
              <a:rPr lang="en-NZ" dirty="0" smtClean="0"/>
              <a:t>Learning focused relationships</a:t>
            </a:r>
            <a:endParaRPr lang="en-NZ" dirty="0"/>
          </a:p>
        </p:txBody>
      </p:sp>
      <p:sp>
        <p:nvSpPr>
          <p:cNvPr id="3" name="Vertical Text Placeholder 2"/>
          <p:cNvSpPr>
            <a:spLocks noGrp="1"/>
          </p:cNvSpPr>
          <p:nvPr>
            <p:ph type="body" orient="vert" idx="1"/>
          </p:nvPr>
        </p:nvSpPr>
        <p:spPr>
          <a:xfrm rot="16200000">
            <a:off x="3290405" y="115573"/>
            <a:ext cx="3234940" cy="7557861"/>
          </a:xfrm>
        </p:spPr>
        <p:txBody>
          <a:bodyPr/>
          <a:lstStyle/>
          <a:p>
            <a:pPr>
              <a:buNone/>
            </a:pPr>
            <a:r>
              <a:rPr lang="en-NZ" dirty="0" smtClean="0"/>
              <a:t>	“</a:t>
            </a:r>
            <a:r>
              <a:rPr lang="en-NZ" dirty="0" smtClean="0"/>
              <a:t>Teaching and learning is founded on the quality of the relationship built between teacher and student.  This relationship is the foundation for learning upon which all else rests” (Absolum, M. 2006, p. 22)</a:t>
            </a:r>
          </a:p>
          <a:p>
            <a:endParaRPr lang="en-NZ" dirty="0"/>
          </a:p>
        </p:txBody>
      </p:sp>
    </p:spTree>
  </p:cSld>
  <p:clrMapOvr>
    <a:masterClrMapping/>
  </p:clrMapOvr>
</p:sld>
</file>

<file path=ppt/theme/theme1.xml><?xml version="1.0" encoding="utf-8"?>
<a:theme xmlns:a="http://schemas.openxmlformats.org/drawingml/2006/main" name="CPL Title pa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PL Page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657</TotalTime>
  <Words>524</Words>
  <Application>Microsoft Office PowerPoint</Application>
  <PresentationFormat>On-screen Show (4:3)</PresentationFormat>
  <Paragraphs>138</Paragraphs>
  <Slides>20</Slides>
  <Notes>12</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CPL Title page</vt:lpstr>
      <vt:lpstr>CPL Page 2</vt:lpstr>
      <vt:lpstr>Leadership and Assessment professional learning and development  Mahurangi College 2012</vt:lpstr>
      <vt:lpstr>First things first</vt:lpstr>
      <vt:lpstr>Big picture</vt:lpstr>
      <vt:lpstr>Wherer</vt:lpstr>
      <vt:lpstr>Doing something differently- acting on my focus and what I know works </vt:lpstr>
      <vt:lpstr>Slide 6</vt:lpstr>
      <vt:lpstr>Slide 7</vt:lpstr>
      <vt:lpstr>Slide 8</vt:lpstr>
      <vt:lpstr>Learning focused relationships</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Company>Learning Media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Tracey McIntyre</dc:creator>
  <cp:lastModifiedBy>Adrienne Carlisle</cp:lastModifiedBy>
  <cp:revision>36</cp:revision>
  <dcterms:created xsi:type="dcterms:W3CDTF">2011-07-24T22:18:46Z</dcterms:created>
  <dcterms:modified xsi:type="dcterms:W3CDTF">2013-01-27T21:41:32Z</dcterms:modified>
</cp:coreProperties>
</file>